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6" r:id="rId4"/>
    <p:sldMasterId id="2147483678" r:id="rId5"/>
    <p:sldMasterId id="2147483681" r:id="rId6"/>
    <p:sldMasterId id="2147483683" r:id="rId7"/>
  </p:sldMasterIdLst>
  <p:notesMasterIdLst>
    <p:notesMasterId r:id="rId39"/>
  </p:notesMasterIdLst>
  <p:sldIdLst>
    <p:sldId id="463" r:id="rId8"/>
    <p:sldId id="260" r:id="rId9"/>
    <p:sldId id="261" r:id="rId10"/>
    <p:sldId id="262" r:id="rId11"/>
    <p:sldId id="454" r:id="rId12"/>
    <p:sldId id="263" r:id="rId13"/>
    <p:sldId id="453" r:id="rId14"/>
    <p:sldId id="265" r:id="rId15"/>
    <p:sldId id="264" r:id="rId16"/>
    <p:sldId id="298" r:id="rId17"/>
    <p:sldId id="437" r:id="rId18"/>
    <p:sldId id="452" r:id="rId19"/>
    <p:sldId id="299" r:id="rId20"/>
    <p:sldId id="460" r:id="rId21"/>
    <p:sldId id="461" r:id="rId22"/>
    <p:sldId id="462" r:id="rId23"/>
    <p:sldId id="455" r:id="rId24"/>
    <p:sldId id="457" r:id="rId25"/>
    <p:sldId id="355" r:id="rId26"/>
    <p:sldId id="343" r:id="rId27"/>
    <p:sldId id="290" r:id="rId28"/>
    <p:sldId id="259" r:id="rId29"/>
    <p:sldId id="459" r:id="rId30"/>
    <p:sldId id="458" r:id="rId31"/>
    <p:sldId id="730" r:id="rId32"/>
    <p:sldId id="731" r:id="rId33"/>
    <p:sldId id="736" r:id="rId34"/>
    <p:sldId id="1242" r:id="rId35"/>
    <p:sldId id="1232" r:id="rId36"/>
    <p:sldId id="1000" r:id="rId37"/>
    <p:sldId id="1254"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91" d="100"/>
          <a:sy n="91" d="100"/>
        </p:scale>
        <p:origin x="1248" y="78"/>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Results!$C$1</c:f>
              <c:strCache>
                <c:ptCount val="1"/>
                <c:pt idx="0">
                  <c:v>Angers Annual Tm</c:v>
                </c:pt>
              </c:strCache>
            </c:strRef>
          </c:tx>
          <c:spPr>
            <a:ln w="19050" cap="rnd">
              <a:noFill/>
              <a:round/>
            </a:ln>
            <a:effectLst/>
          </c:spPr>
          <c:marker>
            <c:symbol val="circle"/>
            <c:size val="6"/>
            <c:spPr>
              <a:solidFill>
                <a:srgbClr val="FF9900"/>
              </a:solidFill>
              <a:ln w="12700">
                <a:solidFill>
                  <a:srgbClr val="FF9900"/>
                </a:solidFill>
              </a:ln>
              <a:effectLst/>
            </c:spPr>
          </c:marker>
          <c:trendline>
            <c:spPr>
              <a:ln w="12700" cap="rnd">
                <a:solidFill>
                  <a:sysClr val="windowText" lastClr="000000"/>
                </a:solidFill>
                <a:prstDash val="dash"/>
              </a:ln>
              <a:effectLst/>
            </c:spPr>
            <c:trendlineType val="linear"/>
            <c:dispRSqr val="0"/>
            <c:dispEq val="0"/>
          </c:trendline>
          <c:xVal>
            <c:numRef>
              <c:f>Results!$B$2:$B$61</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xVal>
          <c:yVal>
            <c:numRef>
              <c:f>Results!$C$2:$C$61</c:f>
              <c:numCache>
                <c:formatCode>0.0</c:formatCode>
                <c:ptCount val="60"/>
                <c:pt idx="0">
                  <c:v>11.606010928961744</c:v>
                </c:pt>
                <c:pt idx="1">
                  <c:v>12.217622950819671</c:v>
                </c:pt>
                <c:pt idx="2">
                  <c:v>10.736748633879792</c:v>
                </c:pt>
                <c:pt idx="3">
                  <c:v>10.09808743169399</c:v>
                </c:pt>
                <c:pt idx="4">
                  <c:v>11.115710382513658</c:v>
                </c:pt>
                <c:pt idx="5">
                  <c:v>10.893032786885243</c:v>
                </c:pt>
                <c:pt idx="6">
                  <c:v>11.718169398907115</c:v>
                </c:pt>
                <c:pt idx="7">
                  <c:v>11.456010928961749</c:v>
                </c:pt>
                <c:pt idx="8">
                  <c:v>11.271721311475414</c:v>
                </c:pt>
                <c:pt idx="9">
                  <c:v>11.777459016393438</c:v>
                </c:pt>
                <c:pt idx="10">
                  <c:v>11.503278688524595</c:v>
                </c:pt>
                <c:pt idx="11">
                  <c:v>11.294535519125679</c:v>
                </c:pt>
                <c:pt idx="12">
                  <c:v>11.044535519125686</c:v>
                </c:pt>
                <c:pt idx="13">
                  <c:v>11.264617486338803</c:v>
                </c:pt>
                <c:pt idx="14">
                  <c:v>11.821584699453554</c:v>
                </c:pt>
                <c:pt idx="15">
                  <c:v>11.558743169398909</c:v>
                </c:pt>
                <c:pt idx="16">
                  <c:v>12.236202185792344</c:v>
                </c:pt>
                <c:pt idx="17">
                  <c:v>11.601502732240434</c:v>
                </c:pt>
                <c:pt idx="18">
                  <c:v>11.276229508196716</c:v>
                </c:pt>
                <c:pt idx="19">
                  <c:v>11.097950819672134</c:v>
                </c:pt>
                <c:pt idx="20">
                  <c:v>10.840027322404374</c:v>
                </c:pt>
                <c:pt idx="21">
                  <c:v>11.693715846994547</c:v>
                </c:pt>
                <c:pt idx="22">
                  <c:v>12.355737704918026</c:v>
                </c:pt>
                <c:pt idx="23">
                  <c:v>11.922950819672135</c:v>
                </c:pt>
                <c:pt idx="24">
                  <c:v>11.532650273224043</c:v>
                </c:pt>
                <c:pt idx="25">
                  <c:v>10.911065573770498</c:v>
                </c:pt>
                <c:pt idx="26">
                  <c:v>10.982513661202184</c:v>
                </c:pt>
                <c:pt idx="27">
                  <c:v>11.209562841530062</c:v>
                </c:pt>
                <c:pt idx="28">
                  <c:v>12.356010928961751</c:v>
                </c:pt>
                <c:pt idx="29">
                  <c:v>12.996994535519127</c:v>
                </c:pt>
                <c:pt idx="30">
                  <c:v>13.120355191256824</c:v>
                </c:pt>
                <c:pt idx="31">
                  <c:v>11.737431693989063</c:v>
                </c:pt>
                <c:pt idx="32">
                  <c:v>12.31202185792349</c:v>
                </c:pt>
                <c:pt idx="33">
                  <c:v>11.778825136612017</c:v>
                </c:pt>
                <c:pt idx="34">
                  <c:v>13.147677595628423</c:v>
                </c:pt>
                <c:pt idx="35">
                  <c:v>12.850409836065579</c:v>
                </c:pt>
                <c:pt idx="36">
                  <c:v>11.572267759562848</c:v>
                </c:pt>
                <c:pt idx="37">
                  <c:v>12.738251366120206</c:v>
                </c:pt>
                <c:pt idx="38">
                  <c:v>12.267622950819678</c:v>
                </c:pt>
                <c:pt idx="39">
                  <c:v>12.909289617486348</c:v>
                </c:pt>
                <c:pt idx="40">
                  <c:v>12.715710382513656</c:v>
                </c:pt>
                <c:pt idx="41">
                  <c:v>12.346038251366117</c:v>
                </c:pt>
                <c:pt idx="42">
                  <c:v>12.779234972677596</c:v>
                </c:pt>
                <c:pt idx="43">
                  <c:v>12.951366120218589</c:v>
                </c:pt>
                <c:pt idx="44">
                  <c:v>12.35423497267759</c:v>
                </c:pt>
                <c:pt idx="45">
                  <c:v>12.540300546448092</c:v>
                </c:pt>
                <c:pt idx="46">
                  <c:v>12.893579234972673</c:v>
                </c:pt>
                <c:pt idx="47">
                  <c:v>12.492622950819671</c:v>
                </c:pt>
                <c:pt idx="48">
                  <c:v>12.08866120218579</c:v>
                </c:pt>
                <c:pt idx="49">
                  <c:v>12.364617486338792</c:v>
                </c:pt>
                <c:pt idx="50">
                  <c:v>11.671721311475398</c:v>
                </c:pt>
                <c:pt idx="51">
                  <c:v>13.408469945355188</c:v>
                </c:pt>
                <c:pt idx="52">
                  <c:v>12.299863387978148</c:v>
                </c:pt>
                <c:pt idx="53">
                  <c:v>12.107786885245901</c:v>
                </c:pt>
                <c:pt idx="54">
                  <c:v>13.310792349726778</c:v>
                </c:pt>
                <c:pt idx="55">
                  <c:v>13.047677595628418</c:v>
                </c:pt>
                <c:pt idx="56">
                  <c:v>12.58702185792349</c:v>
                </c:pt>
                <c:pt idx="57">
                  <c:v>13.083128415300539</c:v>
                </c:pt>
                <c:pt idx="58">
                  <c:v>13.472814207650277</c:v>
                </c:pt>
                <c:pt idx="59">
                  <c:v>13.27062841530055</c:v>
                </c:pt>
              </c:numCache>
            </c:numRef>
          </c:yVal>
          <c:smooth val="0"/>
          <c:extLst>
            <c:ext xmlns:c16="http://schemas.microsoft.com/office/drawing/2014/chart" uri="{C3380CC4-5D6E-409C-BE32-E72D297353CC}">
              <c16:uniqueId val="{00000001-33A3-4064-A07D-4AC58E27474E}"/>
            </c:ext>
          </c:extLst>
        </c:ser>
        <c:ser>
          <c:idx val="2"/>
          <c:order val="1"/>
          <c:tx>
            <c:strRef>
              <c:f>Results!$E$1</c:f>
              <c:strCache>
                <c:ptCount val="1"/>
                <c:pt idx="0">
                  <c:v>Bordeaux Annual Tm</c:v>
                </c:pt>
              </c:strCache>
            </c:strRef>
          </c:tx>
          <c:spPr>
            <a:ln w="25400" cap="rnd">
              <a:noFill/>
              <a:round/>
            </a:ln>
            <a:effectLst/>
          </c:spPr>
          <c:marker>
            <c:symbol val="circle"/>
            <c:size val="6"/>
            <c:spPr>
              <a:solidFill>
                <a:srgbClr val="C00000"/>
              </a:solidFill>
              <a:ln w="12700">
                <a:solidFill>
                  <a:srgbClr val="C00000"/>
                </a:solidFill>
              </a:ln>
              <a:effectLst/>
            </c:spPr>
          </c:marker>
          <c:trendline>
            <c:spPr>
              <a:ln w="12700" cap="rnd">
                <a:solidFill>
                  <a:sysClr val="windowText" lastClr="000000"/>
                </a:solidFill>
                <a:prstDash val="dash"/>
              </a:ln>
              <a:effectLst/>
            </c:spPr>
            <c:trendlineType val="linear"/>
            <c:dispRSqr val="0"/>
            <c:dispEq val="0"/>
          </c:trendline>
          <c:xVal>
            <c:numRef>
              <c:f>Results!$B$2:$B$61</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xVal>
          <c:yVal>
            <c:numRef>
              <c:f>Results!$E$2:$E$61</c:f>
              <c:numCache>
                <c:formatCode>0.0</c:formatCode>
                <c:ptCount val="60"/>
                <c:pt idx="0">
                  <c:v>13.008333333333335</c:v>
                </c:pt>
                <c:pt idx="1">
                  <c:v>13.770765027322405</c:v>
                </c:pt>
                <c:pt idx="2">
                  <c:v>12.355737704918027</c:v>
                </c:pt>
                <c:pt idx="3">
                  <c:v>12.038524590163933</c:v>
                </c:pt>
                <c:pt idx="4">
                  <c:v>12.784699453551918</c:v>
                </c:pt>
                <c:pt idx="5">
                  <c:v>12.754644808743159</c:v>
                </c:pt>
                <c:pt idx="6">
                  <c:v>13.277868852458999</c:v>
                </c:pt>
                <c:pt idx="7">
                  <c:v>12.879644808743169</c:v>
                </c:pt>
                <c:pt idx="8">
                  <c:v>13.212978142076498</c:v>
                </c:pt>
                <c:pt idx="9">
                  <c:v>12.881830601092908</c:v>
                </c:pt>
                <c:pt idx="10">
                  <c:v>13.022267759562828</c:v>
                </c:pt>
                <c:pt idx="11">
                  <c:v>12.80587431693988</c:v>
                </c:pt>
                <c:pt idx="12">
                  <c:v>12.384836065573781</c:v>
                </c:pt>
                <c:pt idx="13">
                  <c:v>12.813934426229524</c:v>
                </c:pt>
                <c:pt idx="14">
                  <c:v>13.075956284153003</c:v>
                </c:pt>
                <c:pt idx="15">
                  <c:v>13.121038251366121</c:v>
                </c:pt>
                <c:pt idx="16">
                  <c:v>13.49918032786886</c:v>
                </c:pt>
                <c:pt idx="17">
                  <c:v>13.280601092896175</c:v>
                </c:pt>
                <c:pt idx="18">
                  <c:v>12.79699453551912</c:v>
                </c:pt>
                <c:pt idx="19">
                  <c:v>12.284426229508203</c:v>
                </c:pt>
                <c:pt idx="20">
                  <c:v>12.350956284152998</c:v>
                </c:pt>
                <c:pt idx="21">
                  <c:v>13.479781420765036</c:v>
                </c:pt>
                <c:pt idx="22">
                  <c:v>13.905874316939881</c:v>
                </c:pt>
                <c:pt idx="23">
                  <c:v>13.68360655737705</c:v>
                </c:pt>
                <c:pt idx="24">
                  <c:v>12.912158469945359</c:v>
                </c:pt>
                <c:pt idx="25">
                  <c:v>12.577459016393444</c:v>
                </c:pt>
                <c:pt idx="26">
                  <c:v>13.15833333333333</c:v>
                </c:pt>
                <c:pt idx="27">
                  <c:v>13.404098360655739</c:v>
                </c:pt>
                <c:pt idx="28">
                  <c:v>13.868715846994542</c:v>
                </c:pt>
                <c:pt idx="29">
                  <c:v>14.619672131147542</c:v>
                </c:pt>
                <c:pt idx="30">
                  <c:v>14.631284153005465</c:v>
                </c:pt>
                <c:pt idx="31">
                  <c:v>13.982786885245893</c:v>
                </c:pt>
                <c:pt idx="32">
                  <c:v>13.452868852459019</c:v>
                </c:pt>
                <c:pt idx="33">
                  <c:v>13.354918032786887</c:v>
                </c:pt>
                <c:pt idx="34">
                  <c:v>14.520765027322398</c:v>
                </c:pt>
                <c:pt idx="35">
                  <c:v>14.408606557377055</c:v>
                </c:pt>
                <c:pt idx="36">
                  <c:v>13.595218579234972</c:v>
                </c:pt>
                <c:pt idx="37">
                  <c:v>14.792349726775946</c:v>
                </c:pt>
                <c:pt idx="38">
                  <c:v>13.983879781420773</c:v>
                </c:pt>
                <c:pt idx="39">
                  <c:v>14.316393442622951</c:v>
                </c:pt>
                <c:pt idx="40">
                  <c:v>14.443032786885245</c:v>
                </c:pt>
                <c:pt idx="41">
                  <c:v>14.070218579234982</c:v>
                </c:pt>
                <c:pt idx="42">
                  <c:v>14.459153005464493</c:v>
                </c:pt>
                <c:pt idx="43">
                  <c:v>14.952868852459009</c:v>
                </c:pt>
                <c:pt idx="44">
                  <c:v>13.814617486338799</c:v>
                </c:pt>
                <c:pt idx="45">
                  <c:v>13.890163934426228</c:v>
                </c:pt>
                <c:pt idx="46">
                  <c:v>14.562021857923494</c:v>
                </c:pt>
                <c:pt idx="47">
                  <c:v>13.930874316939896</c:v>
                </c:pt>
                <c:pt idx="48">
                  <c:v>13.709153005464476</c:v>
                </c:pt>
                <c:pt idx="49">
                  <c:v>14.335928961748628</c:v>
                </c:pt>
                <c:pt idx="50">
                  <c:v>13.294262295081964</c:v>
                </c:pt>
                <c:pt idx="51">
                  <c:v>15.143579234972675</c:v>
                </c:pt>
                <c:pt idx="52">
                  <c:v>14.090027322404389</c:v>
                </c:pt>
                <c:pt idx="53">
                  <c:v>13.817622950819667</c:v>
                </c:pt>
                <c:pt idx="54">
                  <c:v>15.071721311475414</c:v>
                </c:pt>
                <c:pt idx="55">
                  <c:v>14.824863387978141</c:v>
                </c:pt>
                <c:pt idx="56">
                  <c:v>14.54344262295082</c:v>
                </c:pt>
                <c:pt idx="57">
                  <c:v>14.547677595628414</c:v>
                </c:pt>
                <c:pt idx="58">
                  <c:v>15.129371584699454</c:v>
                </c:pt>
                <c:pt idx="59">
                  <c:v>14.962021857923506</c:v>
                </c:pt>
              </c:numCache>
            </c:numRef>
          </c:yVal>
          <c:smooth val="0"/>
          <c:extLst>
            <c:ext xmlns:c16="http://schemas.microsoft.com/office/drawing/2014/chart" uri="{C3380CC4-5D6E-409C-BE32-E72D297353CC}">
              <c16:uniqueId val="{00000003-33A3-4064-A07D-4AC58E27474E}"/>
            </c:ext>
          </c:extLst>
        </c:ser>
        <c:dLbls>
          <c:showLegendKey val="0"/>
          <c:showVal val="0"/>
          <c:showCatName val="0"/>
          <c:showSerName val="0"/>
          <c:showPercent val="0"/>
          <c:showBubbleSize val="0"/>
        </c:dLbls>
        <c:axId val="381566544"/>
        <c:axId val="381562280"/>
      </c:scatterChart>
      <c:valAx>
        <c:axId val="381566544"/>
        <c:scaling>
          <c:orientation val="minMax"/>
          <c:max val="2020"/>
          <c:min val="1959"/>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81562280"/>
        <c:crosses val="autoZero"/>
        <c:crossBetween val="midCat"/>
        <c:majorUnit val="10"/>
      </c:valAx>
      <c:valAx>
        <c:axId val="381562280"/>
        <c:scaling>
          <c:orientation val="minMax"/>
          <c:min val="9"/>
        </c:scaling>
        <c:delete val="0"/>
        <c:axPos val="l"/>
        <c:numFmt formatCode="0" sourceLinked="0"/>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81566544"/>
        <c:crosses val="autoZero"/>
        <c:crossBetween val="midCat"/>
      </c:valAx>
      <c:spPr>
        <a:noFill/>
        <a:ln w="12700">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Feuil1!$C$1</c:f>
              <c:strCache>
                <c:ptCount val="1"/>
                <c:pt idx="0">
                  <c:v>Dryness Avignon</c:v>
                </c:pt>
              </c:strCache>
            </c:strRef>
          </c:tx>
          <c:spPr>
            <a:ln w="19050" cap="rnd">
              <a:noFill/>
              <a:round/>
            </a:ln>
            <a:effectLst/>
          </c:spPr>
          <c:marker>
            <c:symbol val="circle"/>
            <c:size val="8"/>
            <c:spPr>
              <a:solidFill>
                <a:srgbClr val="FFC000"/>
              </a:solidFill>
              <a:ln w="9525">
                <a:solidFill>
                  <a:srgbClr val="FFC000"/>
                </a:solidFill>
              </a:ln>
              <a:effectLst/>
            </c:spPr>
          </c:marker>
          <c:xVal>
            <c:numRef>
              <c:f>Feuil1!$B$2:$B$31</c:f>
              <c:numCache>
                <c:formatCode>0.0</c:formatCode>
                <c:ptCount val="30"/>
                <c:pt idx="0">
                  <c:v>2273.2872500000008</c:v>
                </c:pt>
                <c:pt idx="1">
                  <c:v>1899.7577500000002</c:v>
                </c:pt>
                <c:pt idx="2">
                  <c:v>2260.3092500000007</c:v>
                </c:pt>
                <c:pt idx="3">
                  <c:v>2094.0157500000005</c:v>
                </c:pt>
                <c:pt idx="4">
                  <c:v>2164.0557499999995</c:v>
                </c:pt>
                <c:pt idx="5">
                  <c:v>2210.6117500000005</c:v>
                </c:pt>
                <c:pt idx="6">
                  <c:v>1921.4392500000004</c:v>
                </c:pt>
                <c:pt idx="7">
                  <c:v>2017.0489999999986</c:v>
                </c:pt>
                <c:pt idx="8">
                  <c:v>2192.6125000000002</c:v>
                </c:pt>
                <c:pt idx="9">
                  <c:v>2058.27475</c:v>
                </c:pt>
                <c:pt idx="10">
                  <c:v>2223.3065000000006</c:v>
                </c:pt>
                <c:pt idx="11">
                  <c:v>2408.8610000000003</c:v>
                </c:pt>
                <c:pt idx="12">
                  <c:v>2352.623</c:v>
                </c:pt>
                <c:pt idx="13">
                  <c:v>2034.7649999999999</c:v>
                </c:pt>
                <c:pt idx="14">
                  <c:v>2281.4500000000007</c:v>
                </c:pt>
                <c:pt idx="15">
                  <c:v>2255.7515000000008</c:v>
                </c:pt>
                <c:pt idx="16">
                  <c:v>2245.4</c:v>
                </c:pt>
                <c:pt idx="17">
                  <c:v>2246.9707500000027</c:v>
                </c:pt>
                <c:pt idx="18">
                  <c:v>2437.2117499999995</c:v>
                </c:pt>
                <c:pt idx="19">
                  <c:v>2398.7412499999982</c:v>
                </c:pt>
                <c:pt idx="20">
                  <c:v>2367.3262500000014</c:v>
                </c:pt>
                <c:pt idx="21">
                  <c:v>2375.5920000000015</c:v>
                </c:pt>
                <c:pt idx="22">
                  <c:v>2364.5452500000006</c:v>
                </c:pt>
                <c:pt idx="23">
                  <c:v>2480.5489999999995</c:v>
                </c:pt>
                <c:pt idx="24">
                  <c:v>2370.4162499999989</c:v>
                </c:pt>
                <c:pt idx="25">
                  <c:v>2239.2200000000003</c:v>
                </c:pt>
                <c:pt idx="26">
                  <c:v>2435.6152499999998</c:v>
                </c:pt>
                <c:pt idx="27">
                  <c:v>2430.6455000000005</c:v>
                </c:pt>
                <c:pt idx="28">
                  <c:v>2610.0714999999996</c:v>
                </c:pt>
                <c:pt idx="29">
                  <c:v>2578.1415000000011</c:v>
                </c:pt>
              </c:numCache>
            </c:numRef>
          </c:xVal>
          <c:yVal>
            <c:numRef>
              <c:f>Feuil1!$C$2:$C$31</c:f>
              <c:numCache>
                <c:formatCode>0.0</c:formatCode>
                <c:ptCount val="30"/>
                <c:pt idx="0">
                  <c:v>47.394492473118241</c:v>
                </c:pt>
                <c:pt idx="1">
                  <c:v>28.839315053763425</c:v>
                </c:pt>
                <c:pt idx="2">
                  <c:v>-10.317275268817195</c:v>
                </c:pt>
                <c:pt idx="3">
                  <c:v>80.209795698924765</c:v>
                </c:pt>
                <c:pt idx="4">
                  <c:v>63.498560000000076</c:v>
                </c:pt>
                <c:pt idx="5">
                  <c:v>0.42428387096771658</c:v>
                </c:pt>
                <c:pt idx="6">
                  <c:v>122.98639032258063</c:v>
                </c:pt>
                <c:pt idx="7">
                  <c:v>-12.947390322580624</c:v>
                </c:pt>
                <c:pt idx="8">
                  <c:v>-92.234345161290349</c:v>
                </c:pt>
                <c:pt idx="9">
                  <c:v>24.655145161290299</c:v>
                </c:pt>
                <c:pt idx="10">
                  <c:v>-58.460008602150509</c:v>
                </c:pt>
                <c:pt idx="11">
                  <c:v>-20.202976774193516</c:v>
                </c:pt>
                <c:pt idx="12">
                  <c:v>-27.491870967741935</c:v>
                </c:pt>
                <c:pt idx="13">
                  <c:v>19.634992473118263</c:v>
                </c:pt>
                <c:pt idx="14">
                  <c:v>-1.2988924731182223</c:v>
                </c:pt>
                <c:pt idx="15">
                  <c:v>54.480567741935559</c:v>
                </c:pt>
                <c:pt idx="16">
                  <c:v>64.881773118279568</c:v>
                </c:pt>
                <c:pt idx="17">
                  <c:v>-26.283651612903228</c:v>
                </c:pt>
                <c:pt idx="18">
                  <c:v>-165.56740322580646</c:v>
                </c:pt>
                <c:pt idx="19">
                  <c:v>-11.061241935483874</c:v>
                </c:pt>
                <c:pt idx="20">
                  <c:v>49.857053763440845</c:v>
                </c:pt>
                <c:pt idx="21">
                  <c:v>156.2449301075269</c:v>
                </c:pt>
                <c:pt idx="22">
                  <c:v>116.64017741935481</c:v>
                </c:pt>
                <c:pt idx="23">
                  <c:v>129.88008064516134</c:v>
                </c:pt>
                <c:pt idx="24">
                  <c:v>14.923344086021515</c:v>
                </c:pt>
                <c:pt idx="25">
                  <c:v>55.745645161290369</c:v>
                </c:pt>
                <c:pt idx="26">
                  <c:v>5.3708494623656051</c:v>
                </c:pt>
                <c:pt idx="27">
                  <c:v>-54.08564516129033</c:v>
                </c:pt>
                <c:pt idx="28">
                  <c:v>-20.050370967741912</c:v>
                </c:pt>
                <c:pt idx="29">
                  <c:v>-62.874107526881716</c:v>
                </c:pt>
              </c:numCache>
            </c:numRef>
          </c:yVal>
          <c:smooth val="0"/>
          <c:extLst>
            <c:ext xmlns:c16="http://schemas.microsoft.com/office/drawing/2014/chart" uri="{C3380CC4-5D6E-409C-BE32-E72D297353CC}">
              <c16:uniqueId val="{00000000-9586-4476-9224-CF66EDCEC614}"/>
            </c:ext>
          </c:extLst>
        </c:ser>
        <c:ser>
          <c:idx val="2"/>
          <c:order val="1"/>
          <c:tx>
            <c:strRef>
              <c:f>Feuil1!$E$1</c:f>
              <c:strCache>
                <c:ptCount val="1"/>
                <c:pt idx="0">
                  <c:v>Dryness Fagnieres</c:v>
                </c:pt>
              </c:strCache>
            </c:strRef>
          </c:tx>
          <c:spPr>
            <a:ln w="25400" cap="rnd">
              <a:noFill/>
              <a:round/>
            </a:ln>
            <a:effectLst/>
          </c:spPr>
          <c:marker>
            <c:symbol val="circle"/>
            <c:size val="8"/>
            <c:spPr>
              <a:solidFill>
                <a:srgbClr val="44546A"/>
              </a:solidFill>
              <a:ln w="9525">
                <a:solidFill>
                  <a:srgbClr val="44546A"/>
                </a:solidFill>
              </a:ln>
              <a:effectLst/>
            </c:spPr>
          </c:marker>
          <c:xVal>
            <c:numRef>
              <c:f>Feuil1!$D$2:$D$31</c:f>
              <c:numCache>
                <c:formatCode>0.0</c:formatCode>
                <c:ptCount val="30"/>
                <c:pt idx="0">
                  <c:v>1658.0254999999997</c:v>
                </c:pt>
                <c:pt idx="1">
                  <c:v>1184.6559999999999</c:v>
                </c:pt>
                <c:pt idx="2">
                  <c:v>1610.4580000000001</c:v>
                </c:pt>
                <c:pt idx="3">
                  <c:v>1439.2679999999993</c:v>
                </c:pt>
                <c:pt idx="4">
                  <c:v>1585.654</c:v>
                </c:pt>
                <c:pt idx="5">
                  <c:v>1811.3810000000005</c:v>
                </c:pt>
                <c:pt idx="6">
                  <c:v>1297.3869999999997</c:v>
                </c:pt>
                <c:pt idx="7">
                  <c:v>1229.4939999999999</c:v>
                </c:pt>
                <c:pt idx="8">
                  <c:v>1371.8784999999991</c:v>
                </c:pt>
                <c:pt idx="9">
                  <c:v>1309.3385000000001</c:v>
                </c:pt>
                <c:pt idx="10">
                  <c:v>1405.7720000000011</c:v>
                </c:pt>
                <c:pt idx="11">
                  <c:v>1677.5560000000005</c:v>
                </c:pt>
                <c:pt idx="12">
                  <c:v>1631.7640000000008</c:v>
                </c:pt>
                <c:pt idx="13">
                  <c:v>1354.1234999999992</c:v>
                </c:pt>
                <c:pt idx="14">
                  <c:v>1508.751</c:v>
                </c:pt>
                <c:pt idx="15">
                  <c:v>1437.7044999999994</c:v>
                </c:pt>
                <c:pt idx="16">
                  <c:v>1534.5885000000005</c:v>
                </c:pt>
                <c:pt idx="17">
                  <c:v>1576.3789999999997</c:v>
                </c:pt>
                <c:pt idx="18">
                  <c:v>1708.4815000000001</c:v>
                </c:pt>
                <c:pt idx="19">
                  <c:v>1660.702</c:v>
                </c:pt>
                <c:pt idx="20">
                  <c:v>1636.5340000000006</c:v>
                </c:pt>
                <c:pt idx="21">
                  <c:v>1653.3880000000001</c:v>
                </c:pt>
                <c:pt idx="22">
                  <c:v>1541.1075000000003</c:v>
                </c:pt>
                <c:pt idx="23">
                  <c:v>1606.7745000000002</c:v>
                </c:pt>
                <c:pt idx="24">
                  <c:v>1635.8450000000005</c:v>
                </c:pt>
                <c:pt idx="25">
                  <c:v>1559.8695</c:v>
                </c:pt>
                <c:pt idx="26">
                  <c:v>1779.2100000000005</c:v>
                </c:pt>
                <c:pt idx="27">
                  <c:v>1676.7080000000001</c:v>
                </c:pt>
                <c:pt idx="28">
                  <c:v>1856.2719999999997</c:v>
                </c:pt>
                <c:pt idx="29">
                  <c:v>1731.5364999999997</c:v>
                </c:pt>
              </c:numCache>
            </c:numRef>
          </c:xVal>
          <c:yVal>
            <c:numRef>
              <c:f>Feuil1!$E$2:$E$31</c:f>
              <c:numCache>
                <c:formatCode>General</c:formatCode>
                <c:ptCount val="30"/>
                <c:pt idx="5" formatCode="0.0">
                  <c:v>-2.9651763440859789</c:v>
                </c:pt>
                <c:pt idx="7" formatCode="0.0">
                  <c:v>158.11903978494621</c:v>
                </c:pt>
                <c:pt idx="8" formatCode="0.0">
                  <c:v>124.47595376344081</c:v>
                </c:pt>
                <c:pt idx="9" formatCode="0.0">
                  <c:v>167.60784623655917</c:v>
                </c:pt>
                <c:pt idx="10" formatCode="0.0">
                  <c:v>195.85279032258063</c:v>
                </c:pt>
                <c:pt idx="11" formatCode="0.0">
                  <c:v>115.30879096774193</c:v>
                </c:pt>
                <c:pt idx="14" formatCode="0.0">
                  <c:v>118.89480645161289</c:v>
                </c:pt>
                <c:pt idx="15" formatCode="0.0">
                  <c:v>135.78297741935478</c:v>
                </c:pt>
                <c:pt idx="16" formatCode="0.0">
                  <c:v>174.77060430107528</c:v>
                </c:pt>
                <c:pt idx="17" formatCode="0.0">
                  <c:v>132.58466021505376</c:v>
                </c:pt>
                <c:pt idx="18" formatCode="0.0">
                  <c:v>62.665898924731145</c:v>
                </c:pt>
                <c:pt idx="19" formatCode="0.0">
                  <c:v>132.56369892473123</c:v>
                </c:pt>
                <c:pt idx="20" formatCode="0.0">
                  <c:v>89.852530107526889</c:v>
                </c:pt>
                <c:pt idx="21" formatCode="0.0">
                  <c:v>129.3864322580645</c:v>
                </c:pt>
                <c:pt idx="22" formatCode="0.0">
                  <c:v>142.60553763440862</c:v>
                </c:pt>
                <c:pt idx="23" formatCode="0.0">
                  <c:v>156.39806236559141</c:v>
                </c:pt>
                <c:pt idx="24" formatCode="0.0">
                  <c:v>111.49669462365591</c:v>
                </c:pt>
                <c:pt idx="25" formatCode="0.0">
                  <c:v>95.025835698924737</c:v>
                </c:pt>
                <c:pt idx="26" formatCode="0.0">
                  <c:v>146.92254516129032</c:v>
                </c:pt>
                <c:pt idx="27" formatCode="0.0">
                  <c:v>108.97857096774192</c:v>
                </c:pt>
                <c:pt idx="28" formatCode="0.0">
                  <c:v>109.20787741935484</c:v>
                </c:pt>
                <c:pt idx="29" formatCode="0.0">
                  <c:v>179.79731935483872</c:v>
                </c:pt>
              </c:numCache>
            </c:numRef>
          </c:yVal>
          <c:smooth val="0"/>
          <c:extLst>
            <c:ext xmlns:c16="http://schemas.microsoft.com/office/drawing/2014/chart" uri="{C3380CC4-5D6E-409C-BE32-E72D297353CC}">
              <c16:uniqueId val="{00000002-9586-4476-9224-CF66EDCEC614}"/>
            </c:ext>
          </c:extLst>
        </c:ser>
        <c:dLbls>
          <c:showLegendKey val="0"/>
          <c:showVal val="0"/>
          <c:showCatName val="0"/>
          <c:showSerName val="0"/>
          <c:showPercent val="0"/>
          <c:showBubbleSize val="0"/>
        </c:dLbls>
        <c:axId val="310410800"/>
        <c:axId val="310411632"/>
      </c:scatterChart>
      <c:valAx>
        <c:axId val="310410800"/>
        <c:scaling>
          <c:orientation val="minMax"/>
          <c:max val="3300"/>
          <c:min val="1200"/>
        </c:scaling>
        <c:delete val="0"/>
        <c:axPos val="b"/>
        <c:numFmt formatCode="0" sourceLinked="0"/>
        <c:majorTickMark val="none"/>
        <c:minorTickMark val="none"/>
        <c:tickLblPos val="low"/>
        <c:spPr>
          <a:noFill/>
          <a:ln w="12700"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310411632"/>
        <c:crosses val="autoZero"/>
        <c:crossBetween val="midCat"/>
        <c:majorUnit val="300"/>
      </c:valAx>
      <c:valAx>
        <c:axId val="310411632"/>
        <c:scaling>
          <c:orientation val="minMax"/>
          <c:max val="200"/>
        </c:scaling>
        <c:delete val="0"/>
        <c:axPos val="l"/>
        <c:numFmt formatCode="0" sourceLinked="0"/>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310410800"/>
        <c:crosses val="autoZero"/>
        <c:crossBetween val="midCat"/>
      </c:valAx>
      <c:spPr>
        <a:noFill/>
        <a:ln w="12700">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Feuil1!$C$1</c:f>
              <c:strCache>
                <c:ptCount val="1"/>
                <c:pt idx="0">
                  <c:v>Dryness Avignon</c:v>
                </c:pt>
              </c:strCache>
            </c:strRef>
          </c:tx>
          <c:spPr>
            <a:ln w="19050" cap="rnd">
              <a:noFill/>
              <a:round/>
            </a:ln>
            <a:effectLst/>
          </c:spPr>
          <c:marker>
            <c:symbol val="circle"/>
            <c:size val="8"/>
            <c:spPr>
              <a:solidFill>
                <a:srgbClr val="FFC000"/>
              </a:solidFill>
              <a:ln w="9525">
                <a:solidFill>
                  <a:srgbClr val="FFC000"/>
                </a:solidFill>
              </a:ln>
              <a:effectLst/>
            </c:spPr>
          </c:marker>
          <c:xVal>
            <c:numRef>
              <c:f>Feuil1!$B$2:$B$31</c:f>
              <c:numCache>
                <c:formatCode>0.0</c:formatCode>
                <c:ptCount val="30"/>
                <c:pt idx="0">
                  <c:v>2273.2872500000008</c:v>
                </c:pt>
                <c:pt idx="1">
                  <c:v>1899.7577500000002</c:v>
                </c:pt>
                <c:pt idx="2">
                  <c:v>2260.3092500000007</c:v>
                </c:pt>
                <c:pt idx="3">
                  <c:v>2094.0157500000005</c:v>
                </c:pt>
                <c:pt idx="4">
                  <c:v>2164.0557499999995</c:v>
                </c:pt>
                <c:pt idx="5">
                  <c:v>2210.6117500000005</c:v>
                </c:pt>
                <c:pt idx="6">
                  <c:v>1921.4392500000004</c:v>
                </c:pt>
                <c:pt idx="7">
                  <c:v>2017.0489999999986</c:v>
                </c:pt>
                <c:pt idx="8">
                  <c:v>2192.6125000000002</c:v>
                </c:pt>
                <c:pt idx="9">
                  <c:v>2058.27475</c:v>
                </c:pt>
                <c:pt idx="10">
                  <c:v>2223.3065000000006</c:v>
                </c:pt>
                <c:pt idx="11">
                  <c:v>2408.8610000000003</c:v>
                </c:pt>
                <c:pt idx="12">
                  <c:v>2352.623</c:v>
                </c:pt>
                <c:pt idx="13">
                  <c:v>2034.7649999999999</c:v>
                </c:pt>
                <c:pt idx="14">
                  <c:v>2281.4500000000007</c:v>
                </c:pt>
                <c:pt idx="15">
                  <c:v>2255.7515000000008</c:v>
                </c:pt>
                <c:pt idx="16">
                  <c:v>2245.4</c:v>
                </c:pt>
                <c:pt idx="17">
                  <c:v>2246.9707500000027</c:v>
                </c:pt>
                <c:pt idx="18">
                  <c:v>2437.2117499999995</c:v>
                </c:pt>
                <c:pt idx="19">
                  <c:v>2398.7412499999982</c:v>
                </c:pt>
                <c:pt idx="20">
                  <c:v>2367.3262500000014</c:v>
                </c:pt>
                <c:pt idx="21">
                  <c:v>2375.5920000000015</c:v>
                </c:pt>
                <c:pt idx="22">
                  <c:v>2364.5452500000006</c:v>
                </c:pt>
                <c:pt idx="23">
                  <c:v>2480.5489999999995</c:v>
                </c:pt>
                <c:pt idx="24">
                  <c:v>2370.4162499999989</c:v>
                </c:pt>
                <c:pt idx="25">
                  <c:v>2239.2200000000003</c:v>
                </c:pt>
                <c:pt idx="26">
                  <c:v>2435.6152499999998</c:v>
                </c:pt>
                <c:pt idx="27">
                  <c:v>2430.6455000000005</c:v>
                </c:pt>
                <c:pt idx="28">
                  <c:v>2610.0714999999996</c:v>
                </c:pt>
                <c:pt idx="29">
                  <c:v>2578.1415000000011</c:v>
                </c:pt>
              </c:numCache>
            </c:numRef>
          </c:xVal>
          <c:yVal>
            <c:numRef>
              <c:f>Feuil1!$C$2:$C$31</c:f>
              <c:numCache>
                <c:formatCode>0.0</c:formatCode>
                <c:ptCount val="30"/>
                <c:pt idx="0">
                  <c:v>47.394492473118241</c:v>
                </c:pt>
                <c:pt idx="1">
                  <c:v>28.839315053763425</c:v>
                </c:pt>
                <c:pt idx="2">
                  <c:v>-10.317275268817195</c:v>
                </c:pt>
                <c:pt idx="3">
                  <c:v>80.209795698924765</c:v>
                </c:pt>
                <c:pt idx="4">
                  <c:v>63.498560000000076</c:v>
                </c:pt>
                <c:pt idx="5">
                  <c:v>0.42428387096771658</c:v>
                </c:pt>
                <c:pt idx="6">
                  <c:v>122.98639032258063</c:v>
                </c:pt>
                <c:pt idx="7">
                  <c:v>-12.947390322580624</c:v>
                </c:pt>
                <c:pt idx="8">
                  <c:v>-92.234345161290349</c:v>
                </c:pt>
                <c:pt idx="9">
                  <c:v>24.655145161290299</c:v>
                </c:pt>
                <c:pt idx="10">
                  <c:v>-58.460008602150509</c:v>
                </c:pt>
                <c:pt idx="11">
                  <c:v>-20.202976774193516</c:v>
                </c:pt>
                <c:pt idx="12">
                  <c:v>-27.491870967741935</c:v>
                </c:pt>
                <c:pt idx="13">
                  <c:v>19.634992473118263</c:v>
                </c:pt>
                <c:pt idx="14">
                  <c:v>-1.2988924731182223</c:v>
                </c:pt>
                <c:pt idx="15">
                  <c:v>54.480567741935559</c:v>
                </c:pt>
                <c:pt idx="16">
                  <c:v>64.881773118279568</c:v>
                </c:pt>
                <c:pt idx="17">
                  <c:v>-26.283651612903228</c:v>
                </c:pt>
                <c:pt idx="18">
                  <c:v>-165.56740322580646</c:v>
                </c:pt>
                <c:pt idx="19">
                  <c:v>-11.061241935483874</c:v>
                </c:pt>
                <c:pt idx="20">
                  <c:v>49.857053763440845</c:v>
                </c:pt>
                <c:pt idx="21">
                  <c:v>156.2449301075269</c:v>
                </c:pt>
                <c:pt idx="22">
                  <c:v>116.64017741935481</c:v>
                </c:pt>
                <c:pt idx="23">
                  <c:v>129.88008064516134</c:v>
                </c:pt>
                <c:pt idx="24">
                  <c:v>14.923344086021515</c:v>
                </c:pt>
                <c:pt idx="25">
                  <c:v>55.745645161290369</c:v>
                </c:pt>
                <c:pt idx="26">
                  <c:v>5.3708494623656051</c:v>
                </c:pt>
                <c:pt idx="27">
                  <c:v>-54.08564516129033</c:v>
                </c:pt>
                <c:pt idx="28">
                  <c:v>-20.050370967741912</c:v>
                </c:pt>
                <c:pt idx="29">
                  <c:v>-62.874107526881716</c:v>
                </c:pt>
              </c:numCache>
            </c:numRef>
          </c:yVal>
          <c:smooth val="0"/>
          <c:extLst>
            <c:ext xmlns:c16="http://schemas.microsoft.com/office/drawing/2014/chart" uri="{C3380CC4-5D6E-409C-BE32-E72D297353CC}">
              <c16:uniqueId val="{00000000-9586-4476-9224-CF66EDCEC614}"/>
            </c:ext>
          </c:extLst>
        </c:ser>
        <c:ser>
          <c:idx val="1"/>
          <c:order val="1"/>
          <c:tx>
            <c:strRef>
              <c:f>Feuil1!$C$1</c:f>
              <c:strCache>
                <c:ptCount val="1"/>
                <c:pt idx="0">
                  <c:v>Dryness Avignon</c:v>
                </c:pt>
              </c:strCache>
            </c:strRef>
          </c:tx>
          <c:spPr>
            <a:ln w="25400" cap="rnd">
              <a:noFill/>
              <a:round/>
            </a:ln>
            <a:effectLst/>
          </c:spPr>
          <c:marker>
            <c:symbol val="circle"/>
            <c:size val="8"/>
            <c:spPr>
              <a:solidFill>
                <a:schemeClr val="accent2"/>
              </a:solidFill>
              <a:ln w="9525">
                <a:solidFill>
                  <a:schemeClr val="accent2"/>
                </a:solidFill>
              </a:ln>
              <a:effectLst/>
            </c:spPr>
          </c:marker>
          <c:xVal>
            <c:numRef>
              <c:f>Feuil1!$B$32:$B$54</c:f>
              <c:numCache>
                <c:formatCode>0.0</c:formatCode>
                <c:ptCount val="23"/>
                <c:pt idx="0">
                  <c:v>2455.9062500000023</c:v>
                </c:pt>
                <c:pt idx="1">
                  <c:v>2391.3767500000004</c:v>
                </c:pt>
                <c:pt idx="2">
                  <c:v>2930.5044999999991</c:v>
                </c:pt>
                <c:pt idx="3">
                  <c:v>2541.7310000000011</c:v>
                </c:pt>
                <c:pt idx="4">
                  <c:v>2546.7522499999995</c:v>
                </c:pt>
                <c:pt idx="5">
                  <c:v>2726.1782500000036</c:v>
                </c:pt>
                <c:pt idx="6">
                  <c:v>2520.9250000000011</c:v>
                </c:pt>
                <c:pt idx="7">
                  <c:v>2412.2599999999998</c:v>
                </c:pt>
                <c:pt idx="8">
                  <c:v>2767.5070000000005</c:v>
                </c:pt>
                <c:pt idx="9">
                  <c:v>2456.1637500000002</c:v>
                </c:pt>
                <c:pt idx="10">
                  <c:v>2651.7349999999997</c:v>
                </c:pt>
                <c:pt idx="11">
                  <c:v>2613.7280000000019</c:v>
                </c:pt>
                <c:pt idx="12">
                  <c:v>2403.68525</c:v>
                </c:pt>
                <c:pt idx="13">
                  <c:v>2551.0525000000007</c:v>
                </c:pt>
                <c:pt idx="14">
                  <c:v>2718.6592499999992</c:v>
                </c:pt>
                <c:pt idx="15">
                  <c:v>2604.7669999999985</c:v>
                </c:pt>
                <c:pt idx="16">
                  <c:v>2707.973</c:v>
                </c:pt>
                <c:pt idx="17">
                  <c:v>2802.5269999999991</c:v>
                </c:pt>
                <c:pt idx="18">
                  <c:v>2738.5897499999978</c:v>
                </c:pt>
                <c:pt idx="19">
                  <c:v>2735.9117499999984</c:v>
                </c:pt>
                <c:pt idx="20">
                  <c:v>2600.4924999999985</c:v>
                </c:pt>
                <c:pt idx="21">
                  <c:v>3038.3712499999997</c:v>
                </c:pt>
                <c:pt idx="22">
                  <c:v>2920.3719999999994</c:v>
                </c:pt>
              </c:numCache>
            </c:numRef>
          </c:xVal>
          <c:yVal>
            <c:numRef>
              <c:f>Feuil1!$C$32:$C$54</c:f>
              <c:numCache>
                <c:formatCode>0.0</c:formatCode>
                <c:ptCount val="23"/>
                <c:pt idx="0">
                  <c:v>-74.480903225806372</c:v>
                </c:pt>
                <c:pt idx="1">
                  <c:v>77.547948387096767</c:v>
                </c:pt>
                <c:pt idx="2">
                  <c:v>-106.5306774193548</c:v>
                </c:pt>
                <c:pt idx="3">
                  <c:v>-139.3296451612903</c:v>
                </c:pt>
                <c:pt idx="4">
                  <c:v>-109.08959139784952</c:v>
                </c:pt>
                <c:pt idx="5">
                  <c:v>-96.48492688172044</c:v>
                </c:pt>
                <c:pt idx="6">
                  <c:v>-73.030241935483858</c:v>
                </c:pt>
                <c:pt idx="7">
                  <c:v>19.103268817204324</c:v>
                </c:pt>
                <c:pt idx="8">
                  <c:v>-113.21794623655913</c:v>
                </c:pt>
                <c:pt idx="9">
                  <c:v>-16.940129032258056</c:v>
                </c:pt>
                <c:pt idx="10">
                  <c:v>-51.001779569892477</c:v>
                </c:pt>
                <c:pt idx="11">
                  <c:v>-90.890854838709657</c:v>
                </c:pt>
                <c:pt idx="12">
                  <c:v>-32.909892473118269</c:v>
                </c:pt>
                <c:pt idx="13">
                  <c:v>-23.003589247311854</c:v>
                </c:pt>
                <c:pt idx="14">
                  <c:v>-112.03038172043013</c:v>
                </c:pt>
                <c:pt idx="15">
                  <c:v>-112.38278494623657</c:v>
                </c:pt>
                <c:pt idx="16">
                  <c:v>-155.41012365591399</c:v>
                </c:pt>
                <c:pt idx="17">
                  <c:v>-59.49309139784944</c:v>
                </c:pt>
                <c:pt idx="18">
                  <c:v>-167.32920430107529</c:v>
                </c:pt>
                <c:pt idx="19">
                  <c:v>-115.00245161290324</c:v>
                </c:pt>
                <c:pt idx="20">
                  <c:v>-63.199844086021514</c:v>
                </c:pt>
                <c:pt idx="21">
                  <c:v>-154.73084408602151</c:v>
                </c:pt>
                <c:pt idx="22">
                  <c:v>-162.57762903225816</c:v>
                </c:pt>
              </c:numCache>
            </c:numRef>
          </c:yVal>
          <c:smooth val="0"/>
          <c:extLst>
            <c:ext xmlns:c16="http://schemas.microsoft.com/office/drawing/2014/chart" uri="{C3380CC4-5D6E-409C-BE32-E72D297353CC}">
              <c16:uniqueId val="{00000001-9586-4476-9224-CF66EDCEC614}"/>
            </c:ext>
          </c:extLst>
        </c:ser>
        <c:ser>
          <c:idx val="2"/>
          <c:order val="2"/>
          <c:tx>
            <c:strRef>
              <c:f>Feuil1!$E$1</c:f>
              <c:strCache>
                <c:ptCount val="1"/>
                <c:pt idx="0">
                  <c:v>Dryness Fagnieres</c:v>
                </c:pt>
              </c:strCache>
            </c:strRef>
          </c:tx>
          <c:spPr>
            <a:ln w="25400" cap="rnd">
              <a:noFill/>
              <a:round/>
            </a:ln>
            <a:effectLst/>
          </c:spPr>
          <c:marker>
            <c:symbol val="circle"/>
            <c:size val="8"/>
            <c:spPr>
              <a:solidFill>
                <a:srgbClr val="44546A"/>
              </a:solidFill>
              <a:ln w="9525">
                <a:solidFill>
                  <a:srgbClr val="44546A"/>
                </a:solidFill>
              </a:ln>
              <a:effectLst/>
            </c:spPr>
          </c:marker>
          <c:xVal>
            <c:numRef>
              <c:f>Feuil1!$D$2:$D$31</c:f>
              <c:numCache>
                <c:formatCode>0.0</c:formatCode>
                <c:ptCount val="30"/>
                <c:pt idx="0">
                  <c:v>1658.0254999999997</c:v>
                </c:pt>
                <c:pt idx="1">
                  <c:v>1184.6559999999999</c:v>
                </c:pt>
                <c:pt idx="2">
                  <c:v>1610.4580000000001</c:v>
                </c:pt>
                <c:pt idx="3">
                  <c:v>1439.2679999999993</c:v>
                </c:pt>
                <c:pt idx="4">
                  <c:v>1585.654</c:v>
                </c:pt>
                <c:pt idx="5">
                  <c:v>1811.3810000000005</c:v>
                </c:pt>
                <c:pt idx="6">
                  <c:v>1297.3869999999997</c:v>
                </c:pt>
                <c:pt idx="7">
                  <c:v>1229.4939999999999</c:v>
                </c:pt>
                <c:pt idx="8">
                  <c:v>1371.8784999999991</c:v>
                </c:pt>
                <c:pt idx="9">
                  <c:v>1309.3385000000001</c:v>
                </c:pt>
                <c:pt idx="10">
                  <c:v>1405.7720000000011</c:v>
                </c:pt>
                <c:pt idx="11">
                  <c:v>1677.5560000000005</c:v>
                </c:pt>
                <c:pt idx="12">
                  <c:v>1631.7640000000008</c:v>
                </c:pt>
                <c:pt idx="13">
                  <c:v>1354.1234999999992</c:v>
                </c:pt>
                <c:pt idx="14">
                  <c:v>1508.751</c:v>
                </c:pt>
                <c:pt idx="15">
                  <c:v>1437.7044999999994</c:v>
                </c:pt>
                <c:pt idx="16">
                  <c:v>1534.5885000000005</c:v>
                </c:pt>
                <c:pt idx="17">
                  <c:v>1576.3789999999997</c:v>
                </c:pt>
                <c:pt idx="18">
                  <c:v>1708.4815000000001</c:v>
                </c:pt>
                <c:pt idx="19">
                  <c:v>1660.702</c:v>
                </c:pt>
                <c:pt idx="20">
                  <c:v>1636.5340000000006</c:v>
                </c:pt>
                <c:pt idx="21">
                  <c:v>1653.3880000000001</c:v>
                </c:pt>
                <c:pt idx="22">
                  <c:v>1541.1075000000003</c:v>
                </c:pt>
                <c:pt idx="23">
                  <c:v>1606.7745000000002</c:v>
                </c:pt>
                <c:pt idx="24">
                  <c:v>1635.8450000000005</c:v>
                </c:pt>
                <c:pt idx="25">
                  <c:v>1559.8695</c:v>
                </c:pt>
                <c:pt idx="26">
                  <c:v>1779.2100000000005</c:v>
                </c:pt>
                <c:pt idx="27">
                  <c:v>1676.7080000000001</c:v>
                </c:pt>
                <c:pt idx="28">
                  <c:v>1856.2719999999997</c:v>
                </c:pt>
                <c:pt idx="29">
                  <c:v>1731.5364999999997</c:v>
                </c:pt>
              </c:numCache>
            </c:numRef>
          </c:xVal>
          <c:yVal>
            <c:numRef>
              <c:f>Feuil1!$E$2:$E$31</c:f>
              <c:numCache>
                <c:formatCode>General</c:formatCode>
                <c:ptCount val="30"/>
                <c:pt idx="5" formatCode="0.0">
                  <c:v>-2.9651763440859789</c:v>
                </c:pt>
                <c:pt idx="7" formatCode="0.0">
                  <c:v>158.11903978494621</c:v>
                </c:pt>
                <c:pt idx="8" formatCode="0.0">
                  <c:v>124.47595376344081</c:v>
                </c:pt>
                <c:pt idx="9" formatCode="0.0">
                  <c:v>167.60784623655917</c:v>
                </c:pt>
                <c:pt idx="10" formatCode="0.0">
                  <c:v>195.85279032258063</c:v>
                </c:pt>
                <c:pt idx="11" formatCode="0.0">
                  <c:v>115.30879096774193</c:v>
                </c:pt>
                <c:pt idx="14" formatCode="0.0">
                  <c:v>118.89480645161289</c:v>
                </c:pt>
                <c:pt idx="15" formatCode="0.0">
                  <c:v>135.78297741935478</c:v>
                </c:pt>
                <c:pt idx="16" formatCode="0.0">
                  <c:v>174.77060430107528</c:v>
                </c:pt>
                <c:pt idx="17" formatCode="0.0">
                  <c:v>132.58466021505376</c:v>
                </c:pt>
                <c:pt idx="18" formatCode="0.0">
                  <c:v>62.665898924731145</c:v>
                </c:pt>
                <c:pt idx="19" formatCode="0.0">
                  <c:v>132.56369892473123</c:v>
                </c:pt>
                <c:pt idx="20" formatCode="0.0">
                  <c:v>89.852530107526889</c:v>
                </c:pt>
                <c:pt idx="21" formatCode="0.0">
                  <c:v>129.3864322580645</c:v>
                </c:pt>
                <c:pt idx="22" formatCode="0.0">
                  <c:v>142.60553763440862</c:v>
                </c:pt>
                <c:pt idx="23" formatCode="0.0">
                  <c:v>156.39806236559141</c:v>
                </c:pt>
                <c:pt idx="24" formatCode="0.0">
                  <c:v>111.49669462365591</c:v>
                </c:pt>
                <c:pt idx="25" formatCode="0.0">
                  <c:v>95.025835698924737</c:v>
                </c:pt>
                <c:pt idx="26" formatCode="0.0">
                  <c:v>146.92254516129032</c:v>
                </c:pt>
                <c:pt idx="27" formatCode="0.0">
                  <c:v>108.97857096774192</c:v>
                </c:pt>
                <c:pt idx="28" formatCode="0.0">
                  <c:v>109.20787741935484</c:v>
                </c:pt>
                <c:pt idx="29" formatCode="0.0">
                  <c:v>179.79731935483872</c:v>
                </c:pt>
              </c:numCache>
            </c:numRef>
          </c:yVal>
          <c:smooth val="0"/>
          <c:extLst>
            <c:ext xmlns:c16="http://schemas.microsoft.com/office/drawing/2014/chart" uri="{C3380CC4-5D6E-409C-BE32-E72D297353CC}">
              <c16:uniqueId val="{00000002-9586-4476-9224-CF66EDCEC614}"/>
            </c:ext>
          </c:extLst>
        </c:ser>
        <c:ser>
          <c:idx val="3"/>
          <c:order val="3"/>
          <c:tx>
            <c:strRef>
              <c:f>Feuil1!$E$1</c:f>
              <c:strCache>
                <c:ptCount val="1"/>
                <c:pt idx="0">
                  <c:v>Dryness Fagnieres</c:v>
                </c:pt>
              </c:strCache>
            </c:strRef>
          </c:tx>
          <c:spPr>
            <a:ln w="25400" cap="rnd">
              <a:noFill/>
              <a:round/>
            </a:ln>
            <a:effectLst/>
          </c:spPr>
          <c:marker>
            <c:symbol val="circle"/>
            <c:size val="8"/>
            <c:spPr>
              <a:solidFill>
                <a:srgbClr val="5B9BD5"/>
              </a:solidFill>
              <a:ln w="9525">
                <a:solidFill>
                  <a:srgbClr val="5B9BD5"/>
                </a:solidFill>
              </a:ln>
              <a:effectLst/>
            </c:spPr>
          </c:marker>
          <c:xVal>
            <c:numRef>
              <c:f>Feuil1!$D$32:$D$54</c:f>
              <c:numCache>
                <c:formatCode>0.0</c:formatCode>
                <c:ptCount val="23"/>
                <c:pt idx="0">
                  <c:v>1625.3774999999989</c:v>
                </c:pt>
                <c:pt idx="1">
                  <c:v>1710.7074999999995</c:v>
                </c:pt>
                <c:pt idx="2">
                  <c:v>2110.7779999999998</c:v>
                </c:pt>
                <c:pt idx="3">
                  <c:v>1681.9019999999998</c:v>
                </c:pt>
                <c:pt idx="4">
                  <c:v>1747.5160000000005</c:v>
                </c:pt>
                <c:pt idx="5">
                  <c:v>1853.7014999999999</c:v>
                </c:pt>
                <c:pt idx="6">
                  <c:v>1747.9665</c:v>
                </c:pt>
                <c:pt idx="7">
                  <c:v>1615.7580000000003</c:v>
                </c:pt>
                <c:pt idx="8">
                  <c:v>1878.9559999999997</c:v>
                </c:pt>
                <c:pt idx="9">
                  <c:v>1641.1980000000005</c:v>
                </c:pt>
                <c:pt idx="10">
                  <c:v>1843.6315</c:v>
                </c:pt>
                <c:pt idx="11">
                  <c:v>1629.0079999999994</c:v>
                </c:pt>
                <c:pt idx="12">
                  <c:v>1642.0195000000012</c:v>
                </c:pt>
                <c:pt idx="13">
                  <c:v>1785.702500000001</c:v>
                </c:pt>
                <c:pt idx="14">
                  <c:v>1838.0399999999997</c:v>
                </c:pt>
                <c:pt idx="15">
                  <c:v>1800.7809999999997</c:v>
                </c:pt>
                <c:pt idx="16">
                  <c:v>1832.475000000001</c:v>
                </c:pt>
                <c:pt idx="17">
                  <c:v>2179.2804999999994</c:v>
                </c:pt>
                <c:pt idx="18">
                  <c:v>1908.3709999999999</c:v>
                </c:pt>
                <c:pt idx="19">
                  <c:v>2042.6200000000003</c:v>
                </c:pt>
                <c:pt idx="20">
                  <c:v>1703.2609999999997</c:v>
                </c:pt>
                <c:pt idx="21">
                  <c:v>2079.9320000000007</c:v>
                </c:pt>
                <c:pt idx="22">
                  <c:v>1970.2020000000014</c:v>
                </c:pt>
              </c:numCache>
            </c:numRef>
          </c:xVal>
          <c:yVal>
            <c:numRef>
              <c:f>Feuil1!$E$32:$E$54</c:f>
              <c:numCache>
                <c:formatCode>0.0</c:formatCode>
                <c:ptCount val="23"/>
                <c:pt idx="0">
                  <c:v>200</c:v>
                </c:pt>
                <c:pt idx="1">
                  <c:v>70.903625806451615</c:v>
                </c:pt>
                <c:pt idx="2">
                  <c:v>15.348749462365646</c:v>
                </c:pt>
                <c:pt idx="3">
                  <c:v>74.403787096774195</c:v>
                </c:pt>
                <c:pt idx="4">
                  <c:v>86.747101075268802</c:v>
                </c:pt>
                <c:pt idx="5">
                  <c:v>128.28194193548387</c:v>
                </c:pt>
                <c:pt idx="6">
                  <c:v>173.86464623655917</c:v>
                </c:pt>
                <c:pt idx="7">
                  <c:v>133.92194623655911</c:v>
                </c:pt>
                <c:pt idx="8">
                  <c:v>80.661430107526868</c:v>
                </c:pt>
                <c:pt idx="9">
                  <c:v>139.41904838709675</c:v>
                </c:pt>
                <c:pt idx="10">
                  <c:v>85.130549462365636</c:v>
                </c:pt>
                <c:pt idx="11">
                  <c:v>99.27837634408607</c:v>
                </c:pt>
                <c:pt idx="12">
                  <c:v>97.663758064516131</c:v>
                </c:pt>
                <c:pt idx="13">
                  <c:v>127.55601505376342</c:v>
                </c:pt>
                <c:pt idx="14">
                  <c:v>41.77463978494626</c:v>
                </c:pt>
                <c:pt idx="15">
                  <c:v>107.59612903225806</c:v>
                </c:pt>
                <c:pt idx="16">
                  <c:v>159.71443655913976</c:v>
                </c:pt>
                <c:pt idx="17">
                  <c:v>-36.254661290322545</c:v>
                </c:pt>
                <c:pt idx="18">
                  <c:v>-14.253220430107547</c:v>
                </c:pt>
                <c:pt idx="19">
                  <c:v>11.79681397849463</c:v>
                </c:pt>
                <c:pt idx="20">
                  <c:v>151.23092473118282</c:v>
                </c:pt>
                <c:pt idx="21">
                  <c:v>37.724763440860258</c:v>
                </c:pt>
                <c:pt idx="22">
                  <c:v>64.069580645161295</c:v>
                </c:pt>
              </c:numCache>
            </c:numRef>
          </c:yVal>
          <c:smooth val="0"/>
          <c:extLst>
            <c:ext xmlns:c16="http://schemas.microsoft.com/office/drawing/2014/chart" uri="{C3380CC4-5D6E-409C-BE32-E72D297353CC}">
              <c16:uniqueId val="{00000003-9586-4476-9224-CF66EDCEC614}"/>
            </c:ext>
          </c:extLst>
        </c:ser>
        <c:dLbls>
          <c:showLegendKey val="0"/>
          <c:showVal val="0"/>
          <c:showCatName val="0"/>
          <c:showSerName val="0"/>
          <c:showPercent val="0"/>
          <c:showBubbleSize val="0"/>
        </c:dLbls>
        <c:axId val="310410800"/>
        <c:axId val="310411632"/>
      </c:scatterChart>
      <c:valAx>
        <c:axId val="310410800"/>
        <c:scaling>
          <c:orientation val="minMax"/>
          <c:min val="1200"/>
        </c:scaling>
        <c:delete val="0"/>
        <c:axPos val="b"/>
        <c:numFmt formatCode="0" sourceLinked="0"/>
        <c:majorTickMark val="none"/>
        <c:minorTickMark val="none"/>
        <c:tickLblPos val="low"/>
        <c:spPr>
          <a:noFill/>
          <a:ln w="12700"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310411632"/>
        <c:crosses val="autoZero"/>
        <c:crossBetween val="midCat"/>
        <c:majorUnit val="300"/>
      </c:valAx>
      <c:valAx>
        <c:axId val="310411632"/>
        <c:scaling>
          <c:orientation val="minMax"/>
          <c:max val="200"/>
        </c:scaling>
        <c:delete val="0"/>
        <c:axPos val="l"/>
        <c:numFmt formatCode="0" sourceLinked="0"/>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310410800"/>
        <c:crosses val="autoZero"/>
        <c:crossBetween val="midCat"/>
      </c:valAx>
      <c:spPr>
        <a:noFill/>
        <a:ln w="12700">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Feuil1!$C$3</c:f>
              <c:strCache>
                <c:ptCount val="1"/>
                <c:pt idx="0">
                  <c:v>sugar</c:v>
                </c:pt>
              </c:strCache>
            </c:strRef>
          </c:tx>
          <c:spPr>
            <a:ln w="25400" cap="rnd">
              <a:noFill/>
              <a:round/>
            </a:ln>
            <a:effectLst/>
          </c:spPr>
          <c:marker>
            <c:symbol val="circle"/>
            <c:size val="6"/>
            <c:spPr>
              <a:solidFill>
                <a:srgbClr val="7030A0"/>
              </a:solidFill>
              <a:ln w="12700">
                <a:solidFill>
                  <a:srgbClr val="7030A0"/>
                </a:solidFill>
              </a:ln>
              <a:effectLst/>
            </c:spPr>
          </c:marker>
          <c:trendline>
            <c:spPr>
              <a:ln w="12700" cap="rnd">
                <a:solidFill>
                  <a:sysClr val="windowText" lastClr="000000"/>
                </a:solidFill>
                <a:prstDash val="dash"/>
              </a:ln>
              <a:effectLst/>
            </c:spPr>
            <c:trendlineType val="linear"/>
            <c:dispRSqr val="1"/>
            <c:dispEq val="0"/>
            <c:trendlineLbl>
              <c:layout>
                <c:manualLayout>
                  <c:x val="-9.634368686868687E-2"/>
                  <c:y val="0.34975555555555554"/>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rendlineLbl>
          </c:trendline>
          <c:xVal>
            <c:numRef>
              <c:f>Feuil1!$B$4:$B$44</c:f>
              <c:numCache>
                <c:formatCode>General</c:formatCode>
                <c:ptCount val="41"/>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pt idx="38">
                  <c:v>2019</c:v>
                </c:pt>
                <c:pt idx="39">
                  <c:v>2020</c:v>
                </c:pt>
                <c:pt idx="40">
                  <c:v>2021</c:v>
                </c:pt>
              </c:numCache>
            </c:numRef>
          </c:xVal>
          <c:yVal>
            <c:numRef>
              <c:f>Feuil1!$C$4:$C$44</c:f>
              <c:numCache>
                <c:formatCode>0</c:formatCode>
                <c:ptCount val="41"/>
                <c:pt idx="0">
                  <c:v>130.06505595239287</c:v>
                </c:pt>
                <c:pt idx="1">
                  <c:v>169.77691836734692</c:v>
                </c:pt>
                <c:pt idx="2">
                  <c:v>122.72161224489795</c:v>
                </c:pt>
                <c:pt idx="3">
                  <c:v>135.98684034535836</c:v>
                </c:pt>
                <c:pt idx="4">
                  <c:v>119.35873469387298</c:v>
                </c:pt>
                <c:pt idx="5">
                  <c:v>117.62299999999998</c:v>
                </c:pt>
                <c:pt idx="6">
                  <c:v>135.68263630952424</c:v>
                </c:pt>
                <c:pt idx="7">
                  <c:v>142.42988571428569</c:v>
                </c:pt>
                <c:pt idx="8">
                  <c:v>200.35874285714286</c:v>
                </c:pt>
                <c:pt idx="9">
                  <c:v>199.60914285714281</c:v>
                </c:pt>
                <c:pt idx="10">
                  <c:v>155.41828238096787</c:v>
                </c:pt>
                <c:pt idx="11">
                  <c:v>163.34717142857141</c:v>
                </c:pt>
                <c:pt idx="12">
                  <c:v>139.7611285714286</c:v>
                </c:pt>
                <c:pt idx="13">
                  <c:v>159.7167</c:v>
                </c:pt>
                <c:pt idx="14">
                  <c:v>166.78730357142857</c:v>
                </c:pt>
                <c:pt idx="15">
                  <c:v>183.39962666666543</c:v>
                </c:pt>
                <c:pt idx="16">
                  <c:v>188.68299999999996</c:v>
                </c:pt>
                <c:pt idx="17">
                  <c:v>163.50678928571142</c:v>
                </c:pt>
                <c:pt idx="18">
                  <c:v>185.3103214285714</c:v>
                </c:pt>
                <c:pt idx="19">
                  <c:v>163.83203571428569</c:v>
                </c:pt>
                <c:pt idx="20">
                  <c:v>170.18335714285786</c:v>
                </c:pt>
                <c:pt idx="21">
                  <c:v>168.52039285714272</c:v>
                </c:pt>
                <c:pt idx="22">
                  <c:v>226.28699999999989</c:v>
                </c:pt>
                <c:pt idx="23">
                  <c:v>191.56328571428571</c:v>
                </c:pt>
                <c:pt idx="24">
                  <c:v>203.73042857142858</c:v>
                </c:pt>
                <c:pt idx="25">
                  <c:v>211.85254285714288</c:v>
                </c:pt>
                <c:pt idx="26">
                  <c:v>189.53421428571428</c:v>
                </c:pt>
                <c:pt idx="27">
                  <c:v>173.06849999999997</c:v>
                </c:pt>
                <c:pt idx="28">
                  <c:v>191.67309183673473</c:v>
                </c:pt>
                <c:pt idx="29">
                  <c:v>201.93595714285718</c:v>
                </c:pt>
                <c:pt idx="30">
                  <c:v>208.95647142857143</c:v>
                </c:pt>
                <c:pt idx="31">
                  <c:v>180.7367142857143</c:v>
                </c:pt>
                <c:pt idx="32">
                  <c:v>148.77064285714286</c:v>
                </c:pt>
                <c:pt idx="33">
                  <c:v>182.59457142857141</c:v>
                </c:pt>
                <c:pt idx="34">
                  <c:v>185.43600000000004</c:v>
                </c:pt>
                <c:pt idx="35">
                  <c:v>164.16899999999998</c:v>
                </c:pt>
                <c:pt idx="36">
                  <c:v>212.96485260770976</c:v>
                </c:pt>
                <c:pt idx="37">
                  <c:v>220.5638285714285</c:v>
                </c:pt>
                <c:pt idx="38">
                  <c:v>201.51821249999995</c:v>
                </c:pt>
                <c:pt idx="39">
                  <c:v>239.27689999996801</c:v>
                </c:pt>
                <c:pt idx="40">
                  <c:v>180.54382499999997</c:v>
                </c:pt>
              </c:numCache>
            </c:numRef>
          </c:yVal>
          <c:smooth val="0"/>
          <c:extLst>
            <c:ext xmlns:c16="http://schemas.microsoft.com/office/drawing/2014/chart" uri="{C3380CC4-5D6E-409C-BE32-E72D297353CC}">
              <c16:uniqueId val="{00000001-6BC4-4C1D-9E59-2B8FE8DE6226}"/>
            </c:ext>
          </c:extLst>
        </c:ser>
        <c:dLbls>
          <c:showLegendKey val="0"/>
          <c:showVal val="0"/>
          <c:showCatName val="0"/>
          <c:showSerName val="0"/>
          <c:showPercent val="0"/>
          <c:showBubbleSize val="0"/>
        </c:dLbls>
        <c:axId val="428107016"/>
        <c:axId val="428103408"/>
      </c:scatterChart>
      <c:valAx>
        <c:axId val="428107016"/>
        <c:scaling>
          <c:orientation val="minMax"/>
          <c:max val="2021"/>
          <c:min val="1981"/>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8103408"/>
        <c:crosses val="autoZero"/>
        <c:crossBetween val="midCat"/>
        <c:majorUnit val="10"/>
      </c:valAx>
      <c:valAx>
        <c:axId val="428103408"/>
        <c:scaling>
          <c:orientation val="minMax"/>
        </c:scaling>
        <c:delete val="0"/>
        <c:axPos val="l"/>
        <c:numFmt formatCode="0" sourceLinked="1"/>
        <c:majorTickMark val="none"/>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8107016"/>
        <c:crosses val="autoZero"/>
        <c:crossBetween val="midCat"/>
      </c:valAx>
      <c:spPr>
        <a:noFill/>
        <a:ln w="12700">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Feuil1!$D$3</c:f>
              <c:strCache>
                <c:ptCount val="1"/>
                <c:pt idx="0">
                  <c:v>Acidity</c:v>
                </c:pt>
              </c:strCache>
            </c:strRef>
          </c:tx>
          <c:spPr>
            <a:ln w="25400" cap="rnd">
              <a:noFill/>
              <a:round/>
            </a:ln>
            <a:effectLst/>
          </c:spPr>
          <c:marker>
            <c:symbol val="circle"/>
            <c:size val="6"/>
            <c:spPr>
              <a:solidFill>
                <a:srgbClr val="0989B1"/>
              </a:solidFill>
              <a:ln w="12700">
                <a:solidFill>
                  <a:srgbClr val="0989B1"/>
                </a:solidFill>
              </a:ln>
              <a:effectLst/>
            </c:spPr>
          </c:marker>
          <c:trendline>
            <c:spPr>
              <a:ln w="12700" cap="rnd">
                <a:solidFill>
                  <a:sysClr val="windowText" lastClr="000000"/>
                </a:solidFill>
                <a:prstDash val="dash"/>
              </a:ln>
              <a:effectLst/>
            </c:spPr>
            <c:trendlineType val="linear"/>
            <c:dispRSqr val="1"/>
            <c:dispEq val="0"/>
            <c:trendlineLbl>
              <c:layout>
                <c:manualLayout>
                  <c:x val="-0.51707929292929289"/>
                  <c:y val="0.12081309523809523"/>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rendlineLbl>
          </c:trendline>
          <c:xVal>
            <c:numRef>
              <c:f>Feuil1!$B$4:$B$44</c:f>
              <c:numCache>
                <c:formatCode>General</c:formatCode>
                <c:ptCount val="41"/>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pt idx="38">
                  <c:v>2019</c:v>
                </c:pt>
                <c:pt idx="39">
                  <c:v>2020</c:v>
                </c:pt>
                <c:pt idx="40">
                  <c:v>2021</c:v>
                </c:pt>
              </c:numCache>
            </c:numRef>
          </c:xVal>
          <c:yVal>
            <c:numRef>
              <c:f>Feuil1!$D$4:$D$44</c:f>
              <c:numCache>
                <c:formatCode>0</c:formatCode>
                <c:ptCount val="41"/>
                <c:pt idx="0">
                  <c:v>13.242857142855428</c:v>
                </c:pt>
                <c:pt idx="1">
                  <c:v>8.3959183673469386</c:v>
                </c:pt>
                <c:pt idx="2">
                  <c:v>12.94081632653061</c:v>
                </c:pt>
                <c:pt idx="3">
                  <c:v>12.783888373531227</c:v>
                </c:pt>
                <c:pt idx="4">
                  <c:v>11.459369202226299</c:v>
                </c:pt>
                <c:pt idx="5">
                  <c:v>13.194444444444446</c:v>
                </c:pt>
                <c:pt idx="6">
                  <c:v>9.105520833333685</c:v>
                </c:pt>
                <c:pt idx="7">
                  <c:v>9.9049999999999994</c:v>
                </c:pt>
                <c:pt idx="8">
                  <c:v>5.4301587301587295</c:v>
                </c:pt>
                <c:pt idx="9">
                  <c:v>5.590476190476191</c:v>
                </c:pt>
                <c:pt idx="10">
                  <c:v>7.36722751322759</c:v>
                </c:pt>
                <c:pt idx="11">
                  <c:v>7.4142857142857155</c:v>
                </c:pt>
                <c:pt idx="12">
                  <c:v>10.234642857142855</c:v>
                </c:pt>
                <c:pt idx="13">
                  <c:v>8.5614285714285696</c:v>
                </c:pt>
                <c:pt idx="14">
                  <c:v>7.0587301587301576</c:v>
                </c:pt>
                <c:pt idx="15">
                  <c:v>8.9212878306871062</c:v>
                </c:pt>
                <c:pt idx="16">
                  <c:v>7.6500000000000012</c:v>
                </c:pt>
                <c:pt idx="17">
                  <c:v>8.626853174603184</c:v>
                </c:pt>
                <c:pt idx="18">
                  <c:v>5.6892857142857149</c:v>
                </c:pt>
                <c:pt idx="19">
                  <c:v>8.3095238095238084</c:v>
                </c:pt>
                <c:pt idx="20">
                  <c:v>8.4331495098031155</c:v>
                </c:pt>
                <c:pt idx="21">
                  <c:v>8.1860714285717222</c:v>
                </c:pt>
                <c:pt idx="22">
                  <c:v>4.2181818181818178</c:v>
                </c:pt>
                <c:pt idx="23">
                  <c:v>6.5324675324675328</c:v>
                </c:pt>
                <c:pt idx="24">
                  <c:v>5.7350649350649343</c:v>
                </c:pt>
                <c:pt idx="25">
                  <c:v>5.2633766233766242</c:v>
                </c:pt>
                <c:pt idx="26">
                  <c:v>8.39891774891775</c:v>
                </c:pt>
                <c:pt idx="27">
                  <c:v>8.875</c:v>
                </c:pt>
                <c:pt idx="28">
                  <c:v>6.9806122448979586</c:v>
                </c:pt>
                <c:pt idx="29">
                  <c:v>6.55</c:v>
                </c:pt>
                <c:pt idx="30">
                  <c:v>5.418571428571429</c:v>
                </c:pt>
                <c:pt idx="31">
                  <c:v>8.5012987012987011</c:v>
                </c:pt>
                <c:pt idx="32">
                  <c:v>11.366883116883116</c:v>
                </c:pt>
                <c:pt idx="33">
                  <c:v>7.7506493506493506</c:v>
                </c:pt>
                <c:pt idx="34">
                  <c:v>6.3298701298701285</c:v>
                </c:pt>
                <c:pt idx="35">
                  <c:v>7.366818181818183</c:v>
                </c:pt>
                <c:pt idx="36">
                  <c:v>5.0553287981859425</c:v>
                </c:pt>
                <c:pt idx="37">
                  <c:v>5.1400000000000015</c:v>
                </c:pt>
                <c:pt idx="38">
                  <c:v>5.4487499999999995</c:v>
                </c:pt>
                <c:pt idx="39">
                  <c:v>5.03125</c:v>
                </c:pt>
                <c:pt idx="40">
                  <c:v>7.4493750000000007</c:v>
                </c:pt>
              </c:numCache>
            </c:numRef>
          </c:yVal>
          <c:smooth val="0"/>
          <c:extLst>
            <c:ext xmlns:c16="http://schemas.microsoft.com/office/drawing/2014/chart" uri="{C3380CC4-5D6E-409C-BE32-E72D297353CC}">
              <c16:uniqueId val="{00000001-18AA-49AA-9FEF-F01D92F0C5B5}"/>
            </c:ext>
          </c:extLst>
        </c:ser>
        <c:dLbls>
          <c:showLegendKey val="0"/>
          <c:showVal val="0"/>
          <c:showCatName val="0"/>
          <c:showSerName val="0"/>
          <c:showPercent val="0"/>
          <c:showBubbleSize val="0"/>
        </c:dLbls>
        <c:axId val="428107016"/>
        <c:axId val="428103408"/>
      </c:scatterChart>
      <c:valAx>
        <c:axId val="428107016"/>
        <c:scaling>
          <c:orientation val="minMax"/>
          <c:max val="2021"/>
          <c:min val="1981"/>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8103408"/>
        <c:crosses val="autoZero"/>
        <c:crossBetween val="midCat"/>
        <c:majorUnit val="10"/>
      </c:valAx>
      <c:valAx>
        <c:axId val="428103408"/>
        <c:scaling>
          <c:orientation val="minMax"/>
        </c:scaling>
        <c:delete val="0"/>
        <c:axPos val="l"/>
        <c:numFmt formatCode="0" sourceLinked="1"/>
        <c:majorTickMark val="none"/>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8107016"/>
        <c:crosses val="autoZero"/>
        <c:crossBetween val="midCat"/>
      </c:valAx>
      <c:spPr>
        <a:noFill/>
        <a:ln w="12700">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7E4D7-9CCB-4051-9CBE-911287B86DF0}" type="datetimeFigureOut">
              <a:rPr lang="fr-FR" smtClean="0"/>
              <a:t>28/03/2024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200C9-3613-4E52-A5DF-42CCEB326F4D}" type="slidenum">
              <a:rPr lang="fr-FR" smtClean="0"/>
              <a:t>‹#›</a:t>
            </a:fld>
            <a:endParaRPr lang="fr-FR"/>
          </a:p>
        </p:txBody>
      </p:sp>
    </p:spTree>
    <p:extLst>
      <p:ext uri="{BB962C8B-B14F-4D97-AF65-F5344CB8AC3E}">
        <p14:creationId xmlns:p14="http://schemas.microsoft.com/office/powerpoint/2010/main" val="3177778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679CC85-B70C-42EA-BEE4-30EDD216F065}" type="slidenum">
              <a:rPr lang="en-GB" smtClean="0"/>
              <a:t>10</a:t>
            </a:fld>
            <a:endParaRPr lang="en-GB"/>
          </a:p>
        </p:txBody>
      </p:sp>
    </p:spTree>
    <p:extLst>
      <p:ext uri="{BB962C8B-B14F-4D97-AF65-F5344CB8AC3E}">
        <p14:creationId xmlns:p14="http://schemas.microsoft.com/office/powerpoint/2010/main" val="3154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9CC85-B70C-42EA-BEE4-30EDD216F0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078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9CC85-B70C-42EA-BEE4-30EDD216F0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799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679CC85-B70C-42EA-BEE4-30EDD216F065}" type="slidenum">
              <a:rPr lang="en-GB" smtClean="0"/>
              <a:t>13</a:t>
            </a:fld>
            <a:endParaRPr lang="en-GB"/>
          </a:p>
        </p:txBody>
      </p:sp>
    </p:spTree>
    <p:extLst>
      <p:ext uri="{BB962C8B-B14F-4D97-AF65-F5344CB8AC3E}">
        <p14:creationId xmlns:p14="http://schemas.microsoft.com/office/powerpoint/2010/main" val="200026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1659 – “Today , praise be to God, wine was made for the first time from Cape grapes...” Jan van </a:t>
            </a:r>
            <a:r>
              <a:rPr lang="en-GB" sz="1200" kern="1200" dirty="0" err="1">
                <a:solidFill>
                  <a:schemeClr val="tx1"/>
                </a:solidFill>
                <a:effectLst/>
                <a:latin typeface="+mn-lt"/>
                <a:ea typeface="+mn-ea"/>
                <a:cs typeface="+mn-cs"/>
              </a:rPr>
              <a:t>Riebeeck’s</a:t>
            </a:r>
            <a:r>
              <a:rPr lang="en-GB" sz="1200" kern="1200" dirty="0">
                <a:solidFill>
                  <a:schemeClr val="tx1"/>
                </a:solidFill>
                <a:effectLst/>
                <a:latin typeface="+mn-lt"/>
                <a:ea typeface="+mn-ea"/>
                <a:cs typeface="+mn-cs"/>
              </a:rPr>
              <a:t> famous diary entry on 2 February of that year.  Out of all of the world’s wine-producing nations, South Africa is unique in knowing the exact date on which the wine industry began, thanks to this entry.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18</a:t>
            </a:fld>
            <a:endParaRPr lang="en-US"/>
          </a:p>
        </p:txBody>
      </p:sp>
    </p:spTree>
    <p:extLst>
      <p:ext uri="{BB962C8B-B14F-4D97-AF65-F5344CB8AC3E}">
        <p14:creationId xmlns:p14="http://schemas.microsoft.com/office/powerpoint/2010/main" val="4062303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5679CC85-B70C-42EA-BEE4-30EDD216F065}" type="slidenum">
              <a:rPr lang="en-GB" smtClean="0"/>
              <a:t>19</a:t>
            </a:fld>
            <a:endParaRPr lang="en-GB"/>
          </a:p>
        </p:txBody>
      </p:sp>
    </p:spTree>
    <p:extLst>
      <p:ext uri="{BB962C8B-B14F-4D97-AF65-F5344CB8AC3E}">
        <p14:creationId xmlns:p14="http://schemas.microsoft.com/office/powerpoint/2010/main" val="341022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DB42E46-DF55-46BD-AD67-5C9A76F13F3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3182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D7E06EC-D6D3-4304-9F33-1FCDEEFB116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2494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B8093C-9D72-70AF-F47F-C23A64783E2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8EF1529-790F-79C5-8F19-76A7C740F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8742338-3FFD-A428-A967-F129278182AA}"/>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5" name="Espace réservé du pied de page 4">
            <a:extLst>
              <a:ext uri="{FF2B5EF4-FFF2-40B4-BE49-F238E27FC236}">
                <a16:creationId xmlns:a16="http://schemas.microsoft.com/office/drawing/2014/main" id="{3C00F4E3-5B07-B983-8D44-ED98E80DD4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1C60F9-87E5-E656-CC6E-D02E0B66172C}"/>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3400412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63FBB0-41D9-A4E2-6AF0-920E2BC77E2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F73BE16-DF15-A370-1B5A-4B8B6C7A371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0CE486A-56D9-1AE3-9997-75E691D9EC93}"/>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5" name="Espace réservé du pied de page 4">
            <a:extLst>
              <a:ext uri="{FF2B5EF4-FFF2-40B4-BE49-F238E27FC236}">
                <a16:creationId xmlns:a16="http://schemas.microsoft.com/office/drawing/2014/main" id="{F5572905-ED0A-F824-8C92-09B041EA05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30A006-B99B-7963-8B06-169C87B647E7}"/>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4249260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4BDC404-53DE-9E19-7D75-3095EF82055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E1E12A8-CFCB-E7FE-8E19-D217AB58CC9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AC12C3-B414-7E4A-71C2-20DDD6D0BF5D}"/>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5" name="Espace réservé du pied de page 4">
            <a:extLst>
              <a:ext uri="{FF2B5EF4-FFF2-40B4-BE49-F238E27FC236}">
                <a16:creationId xmlns:a16="http://schemas.microsoft.com/office/drawing/2014/main" id="{43BF3ABC-128F-EBC5-FD5E-BC58CDE43B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DA18E0-CDEA-3A3C-6985-729773DEAFE9}"/>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55689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auto">
              <a:spcBef>
                <a:spcPts val="0"/>
              </a:spcBef>
              <a:spcAft>
                <a:spcPts val="0"/>
              </a:spcAft>
              <a:defRPr/>
            </a:pPr>
            <a:fld id="{F7B2E1A5-46E0-4175-AFBE-979BC73E6BB6}" type="datetimeFigureOut">
              <a:rPr lang="en-US" smtClean="0"/>
              <a:pPr fontAlgn="auto">
                <a:spcBef>
                  <a:spcPts val="0"/>
                </a:spcBef>
                <a:spcAft>
                  <a:spcPts val="0"/>
                </a:spcAft>
                <a:defRPr/>
              </a:pPr>
              <a:t>3/28/2024</a:t>
            </a:fld>
            <a:endParaRPr lang="en-US" dirty="0"/>
          </a:p>
        </p:txBody>
      </p:sp>
      <p:sp>
        <p:nvSpPr>
          <p:cNvPr id="5" name="Footer Placeholder 4"/>
          <p:cNvSpPr>
            <a:spLocks noGrp="1"/>
          </p:cNvSpPr>
          <p:nvPr>
            <p:ph type="ftr" sz="quarter" idx="11"/>
          </p:nvPr>
        </p:nvSpPr>
        <p:spPr/>
        <p:txBody>
          <a:bodyPr/>
          <a:lstStyle>
            <a:lvl1pPr>
              <a:defRPr/>
            </a:lvl1pPr>
          </a:lstStyle>
          <a:p>
            <a:pPr fontAlgn="auto">
              <a:spcBef>
                <a:spcPts val="0"/>
              </a:spcBef>
              <a:spcAft>
                <a:spcPts val="0"/>
              </a:spcAft>
              <a:defRPr/>
            </a:pPr>
            <a:endParaRPr lang="en-US"/>
          </a:p>
        </p:txBody>
      </p:sp>
      <p:sp>
        <p:nvSpPr>
          <p:cNvPr id="6" name="Slide Number Placeholder 5"/>
          <p:cNvSpPr>
            <a:spLocks noGrp="1"/>
          </p:cNvSpPr>
          <p:nvPr>
            <p:ph type="sldNum" sz="quarter" idx="12"/>
          </p:nvPr>
        </p:nvSpPr>
        <p:spPr/>
        <p:txBody>
          <a:bodyPr/>
          <a:lstStyle>
            <a:lvl1pPr>
              <a:defRPr/>
            </a:lvl1pPr>
          </a:lstStyle>
          <a:p>
            <a:pPr fontAlgn="auto">
              <a:spcBef>
                <a:spcPts val="0"/>
              </a:spcBef>
              <a:spcAft>
                <a:spcPts val="0"/>
              </a:spcAft>
              <a:defRPr/>
            </a:pPr>
            <a:fld id="{AC91909B-7A0C-41CC-A394-22C69B2CC92C}" type="slidenum">
              <a:rPr lang="en-US" smtClean="0">
                <a:latin typeface="Arial"/>
                <a:cs typeface="+mn-cs"/>
              </a:rPr>
              <a:pPr fontAlgn="auto">
                <a:spcBef>
                  <a:spcPts val="0"/>
                </a:spcBef>
                <a:spcAft>
                  <a:spcPts val="0"/>
                </a:spcAft>
                <a:defRPr/>
              </a:pPr>
              <a:t>‹#›</a:t>
            </a:fld>
            <a:endParaRPr lang="en-US" dirty="0">
              <a:latin typeface="Arial"/>
              <a:cs typeface="+mn-cs"/>
            </a:endParaRPr>
          </a:p>
        </p:txBody>
      </p:sp>
    </p:spTree>
    <p:extLst>
      <p:ext uri="{BB962C8B-B14F-4D97-AF65-F5344CB8AC3E}">
        <p14:creationId xmlns:p14="http://schemas.microsoft.com/office/powerpoint/2010/main" val="3721095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auto">
              <a:spcBef>
                <a:spcPts val="0"/>
              </a:spcBef>
              <a:spcAft>
                <a:spcPts val="0"/>
              </a:spcAft>
            </a:pPr>
            <a:fld id="{4388FB0F-C20E-4CF1-BAF5-01A272B9C2DA}" type="slidenum">
              <a:rPr lang="en-US" altLang="en-US" smtClean="0">
                <a:latin typeface="Arial"/>
                <a:cs typeface="+mn-cs"/>
              </a:rPr>
              <a:pPr fontAlgn="auto">
                <a:spcBef>
                  <a:spcPts val="0"/>
                </a:spcBef>
                <a:spcAft>
                  <a:spcPts val="0"/>
                </a:spcAft>
              </a:pPr>
              <a:t>‹#›</a:t>
            </a:fld>
            <a:endParaRPr lang="en-US" altLang="en-US">
              <a:latin typeface="Arial"/>
              <a:cs typeface="+mn-cs"/>
            </a:endParaRPr>
          </a:p>
        </p:txBody>
      </p:sp>
    </p:spTree>
    <p:extLst>
      <p:ext uri="{BB962C8B-B14F-4D97-AF65-F5344CB8AC3E}">
        <p14:creationId xmlns:p14="http://schemas.microsoft.com/office/powerpoint/2010/main" val="431736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auto">
              <a:spcBef>
                <a:spcPts val="0"/>
              </a:spcBef>
              <a:spcAft>
                <a:spcPts val="0"/>
              </a:spcAft>
              <a:defRPr/>
            </a:pPr>
            <a:fld id="{F7B2E1A5-46E0-4175-AFBE-979BC73E6BB6}" type="datetimeFigureOut">
              <a:rPr lang="en-US" smtClean="0"/>
              <a:pPr fontAlgn="auto">
                <a:spcBef>
                  <a:spcPts val="0"/>
                </a:spcBef>
                <a:spcAft>
                  <a:spcPts val="0"/>
                </a:spcAft>
                <a:defRPr/>
              </a:pPr>
              <a:t>3/28/2024</a:t>
            </a:fld>
            <a:endParaRPr lang="en-US" dirty="0"/>
          </a:p>
        </p:txBody>
      </p:sp>
      <p:sp>
        <p:nvSpPr>
          <p:cNvPr id="5" name="Footer Placeholder 4"/>
          <p:cNvSpPr>
            <a:spLocks noGrp="1"/>
          </p:cNvSpPr>
          <p:nvPr>
            <p:ph type="ftr" sz="quarter" idx="11"/>
          </p:nvPr>
        </p:nvSpPr>
        <p:spPr/>
        <p:txBody>
          <a:bodyPr/>
          <a:lstStyle>
            <a:lvl1pPr>
              <a:defRPr/>
            </a:lvl1pPr>
          </a:lstStyle>
          <a:p>
            <a:pPr fontAlgn="auto">
              <a:spcBef>
                <a:spcPts val="0"/>
              </a:spcBef>
              <a:spcAft>
                <a:spcPts val="0"/>
              </a:spcAft>
              <a:defRPr/>
            </a:pPr>
            <a:endParaRPr lang="en-US"/>
          </a:p>
        </p:txBody>
      </p:sp>
      <p:sp>
        <p:nvSpPr>
          <p:cNvPr id="6" name="Slide Number Placeholder 5"/>
          <p:cNvSpPr>
            <a:spLocks noGrp="1"/>
          </p:cNvSpPr>
          <p:nvPr>
            <p:ph type="sldNum" sz="quarter" idx="12"/>
          </p:nvPr>
        </p:nvSpPr>
        <p:spPr/>
        <p:txBody>
          <a:bodyPr/>
          <a:lstStyle>
            <a:lvl1pPr>
              <a:defRPr/>
            </a:lvl1pPr>
          </a:lstStyle>
          <a:p>
            <a:pPr fontAlgn="auto">
              <a:spcBef>
                <a:spcPts val="0"/>
              </a:spcBef>
              <a:spcAft>
                <a:spcPts val="0"/>
              </a:spcAft>
              <a:defRPr/>
            </a:pPr>
            <a:fld id="{AC91909B-7A0C-41CC-A394-22C69B2CC92C}" type="slidenum">
              <a:rPr lang="en-US" smtClean="0">
                <a:latin typeface="Arial"/>
                <a:cs typeface="+mn-cs"/>
              </a:rPr>
              <a:pPr fontAlgn="auto">
                <a:spcBef>
                  <a:spcPts val="0"/>
                </a:spcBef>
                <a:spcAft>
                  <a:spcPts val="0"/>
                </a:spcAft>
                <a:defRPr/>
              </a:pPr>
              <a:t>‹#›</a:t>
            </a:fld>
            <a:endParaRPr lang="en-US" dirty="0">
              <a:latin typeface="Arial"/>
              <a:cs typeface="+mn-cs"/>
            </a:endParaRPr>
          </a:p>
        </p:txBody>
      </p:sp>
    </p:spTree>
    <p:extLst>
      <p:ext uri="{BB962C8B-B14F-4D97-AF65-F5344CB8AC3E}">
        <p14:creationId xmlns:p14="http://schemas.microsoft.com/office/powerpoint/2010/main" val="1977820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auto">
              <a:spcBef>
                <a:spcPts val="0"/>
              </a:spcBef>
              <a:spcAft>
                <a:spcPts val="0"/>
              </a:spcAft>
            </a:pPr>
            <a:fld id="{A3F4E147-FEB8-42AD-81FB-3087E083CD7F}" type="slidenum">
              <a:rPr lang="en-US" altLang="en-US" smtClean="0">
                <a:latin typeface="Arial"/>
                <a:cs typeface="+mn-cs"/>
              </a:rPr>
              <a:pPr fontAlgn="auto">
                <a:spcBef>
                  <a:spcPts val="0"/>
                </a:spcBef>
                <a:spcAft>
                  <a:spcPts val="0"/>
                </a:spcAft>
              </a:pPr>
              <a:t>‹#›</a:t>
            </a:fld>
            <a:endParaRPr lang="en-US" altLang="en-US">
              <a:latin typeface="Arial"/>
              <a:cs typeface="+mn-cs"/>
            </a:endParaRPr>
          </a:p>
        </p:txBody>
      </p:sp>
    </p:spTree>
    <p:extLst>
      <p:ext uri="{BB962C8B-B14F-4D97-AF65-F5344CB8AC3E}">
        <p14:creationId xmlns:p14="http://schemas.microsoft.com/office/powerpoint/2010/main" val="1945105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683143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30953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161161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52559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E0BEA-B5C4-8838-906A-8113B2BCDB0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DC345C2-7AC2-9F77-C092-248F22CA0CA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260D09F-3DFC-C687-8009-073B845F3F93}"/>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5" name="Espace réservé du pied de page 4">
            <a:extLst>
              <a:ext uri="{FF2B5EF4-FFF2-40B4-BE49-F238E27FC236}">
                <a16:creationId xmlns:a16="http://schemas.microsoft.com/office/drawing/2014/main" id="{06658745-BBDC-88BB-34C1-BDD3F13EB5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A5770C-77D7-5DBB-323F-0203C82A2190}"/>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1398935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8" name="Footer Placeholder 7"/>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9" name="Slide Number Placeholder 8"/>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170649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4" name="Footer Placeholder 3"/>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34402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3" name="Footer Placeholder 2"/>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4" name="Slide Number Placeholder 3"/>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946221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860915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8493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045842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805856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B40B1F4-5A3B-4CDC-8676-69A4D9BB6932}" type="datetimeFigureOut">
              <a:rPr lang="en-US"/>
              <a:pPr>
                <a:defRPr/>
              </a:pPr>
              <a:t>3/28/2024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08D273-21EC-4B1D-A61C-0729885C6C68}" type="slidenum">
              <a:rPr lang="en-US"/>
              <a:pPr>
                <a:defRPr/>
              </a:pPr>
              <a:t>‹#›</a:t>
            </a:fld>
            <a:endParaRPr lang="en-US" dirty="0"/>
          </a:p>
        </p:txBody>
      </p:sp>
    </p:spTree>
    <p:extLst>
      <p:ext uri="{BB962C8B-B14F-4D97-AF65-F5344CB8AC3E}">
        <p14:creationId xmlns:p14="http://schemas.microsoft.com/office/powerpoint/2010/main" val="3670879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388FB0F-C20E-4CF1-BAF5-01A272B9C2DA}" type="slidenum">
              <a:rPr lang="en-US" altLang="en-US"/>
              <a:pPr/>
              <a:t>‹#›</a:t>
            </a:fld>
            <a:endParaRPr lang="en-US" altLang="en-US"/>
          </a:p>
        </p:txBody>
      </p:sp>
    </p:spTree>
    <p:extLst>
      <p:ext uri="{BB962C8B-B14F-4D97-AF65-F5344CB8AC3E}">
        <p14:creationId xmlns:p14="http://schemas.microsoft.com/office/powerpoint/2010/main" val="1528846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388FB0F-C20E-4CF1-BAF5-01A272B9C2DA}" type="slidenum">
              <a:rPr lang="en-US" altLang="en-US"/>
              <a:pPr/>
              <a:t>‹#›</a:t>
            </a:fld>
            <a:endParaRPr lang="en-US" altLang="en-US"/>
          </a:p>
        </p:txBody>
      </p:sp>
    </p:spTree>
    <p:extLst>
      <p:ext uri="{BB962C8B-B14F-4D97-AF65-F5344CB8AC3E}">
        <p14:creationId xmlns:p14="http://schemas.microsoft.com/office/powerpoint/2010/main" val="3548541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D71107-5B1E-4CC0-63F1-1619125AE89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F640E4A-82A4-8F45-6FA9-FBC7FDB96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1355CB0-080F-718D-C364-5BB3E9F1D2F7}"/>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5" name="Espace réservé du pied de page 4">
            <a:extLst>
              <a:ext uri="{FF2B5EF4-FFF2-40B4-BE49-F238E27FC236}">
                <a16:creationId xmlns:a16="http://schemas.microsoft.com/office/drawing/2014/main" id="{A0D9037D-73CA-33CF-A003-5B51BFBD62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B68612-5605-749E-9590-4DC50033C178}"/>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2909118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3A93E8-91AE-4357-87F3-F4A8F45842EF}"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DBA296-0B4C-489E-8CCB-FBD4B1EDCA52}" type="slidenum">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2085222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7B6A9F-9D8B-4133-BAD8-036555EE8FE1}" type="slidenum">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3707933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309A6D-C09C-4548-B29A-6CF363A7E532}" type="datetimeFigureOut">
              <a:rPr kumimoji="0" lang="fr-FR" sz="1200" b="0" i="0" u="none" strike="noStrike" kern="1200" cap="none" spc="0" normalizeH="0" baseline="0" noProof="0" smtClean="0">
                <a:ln>
                  <a:noFill/>
                </a:ln>
                <a:solidFill>
                  <a:prstClr val="black">
                    <a:tint val="75000"/>
                  </a:prstClr>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28/03/2024</a:t>
            </a:fld>
            <a:endParaRPr kumimoji="0" lang="fr-BE" sz="1200" b="0" i="0" u="none" strike="noStrike" kern="1200" cap="none" spc="0" normalizeH="0" baseline="0" noProof="0">
              <a:ln>
                <a:noFill/>
              </a:ln>
              <a:solidFill>
                <a:prstClr val="black">
                  <a:tint val="75000"/>
                </a:prstClr>
              </a:solidFill>
              <a:effectLst/>
              <a:uLnTx/>
              <a:uFillTx/>
              <a:latin typeface="Calibri" pitchFamily="34" charset="0"/>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Calibri" pitchFamily="34" charset="0"/>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pitchFamily="34" charset="0"/>
              <a:ea typeface="+mn-ea"/>
              <a:cs typeface="+mn-cs"/>
            </a:endParaRPr>
          </a:p>
        </p:txBody>
      </p:sp>
    </p:spTree>
    <p:extLst>
      <p:ext uri="{BB962C8B-B14F-4D97-AF65-F5344CB8AC3E}">
        <p14:creationId xmlns:p14="http://schemas.microsoft.com/office/powerpoint/2010/main" val="4109032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54B3FD32-0A5C-4C6A-9F29-CC3789281FC3}" type="slidenum">
              <a:rPr lang="en-US" altLang="en-US" smtClean="0">
                <a:solidFill>
                  <a:srgbClr val="000000"/>
                </a:solidFill>
              </a:rPr>
              <a:pPr defTabSz="457200" eaLnBrk="1" fontAlgn="auto" hangingPunct="1">
                <a:spcBef>
                  <a:spcPts val="0"/>
                </a:spcBef>
                <a:spcAft>
                  <a:spcPts val="0"/>
                </a:spcAft>
              </a:pPr>
              <a:t>‹#›</a:t>
            </a:fld>
            <a:endParaRPr lang="en-US" altLang="en-US">
              <a:solidFill>
                <a:srgbClr val="000000"/>
              </a:solidFill>
            </a:endParaRPr>
          </a:p>
        </p:txBody>
      </p:sp>
    </p:spTree>
    <p:extLst>
      <p:ext uri="{BB962C8B-B14F-4D97-AF65-F5344CB8AC3E}">
        <p14:creationId xmlns:p14="http://schemas.microsoft.com/office/powerpoint/2010/main" val="1558706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230EB-89D6-5575-D0B7-2C12B16635D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927BE98-DB37-B6B6-0080-A171936483B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4CA0524-006D-03F8-4B2A-51236AB3FED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F6EF038-D52F-3E53-CABA-2C77CA9FFDC0}"/>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6" name="Espace réservé du pied de page 5">
            <a:extLst>
              <a:ext uri="{FF2B5EF4-FFF2-40B4-BE49-F238E27FC236}">
                <a16:creationId xmlns:a16="http://schemas.microsoft.com/office/drawing/2014/main" id="{F5071983-14C9-97A6-0760-5844722F0FA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4A8F918-05E1-6E4A-AF59-3CEB623B805D}"/>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3632241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1779C8-3E59-C85B-D138-FBD8C92D1A4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E867F1D-1EFE-7F3F-38D8-07D8A5508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813334D-37B2-F796-551C-AE5C587A692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D948DE1-428E-6839-4156-3418122297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EE8CD21-D174-EC85-7728-EF35C8ED9A5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33F1450-8261-E863-93FA-EEAD06E641B0}"/>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8" name="Espace réservé du pied de page 7">
            <a:extLst>
              <a:ext uri="{FF2B5EF4-FFF2-40B4-BE49-F238E27FC236}">
                <a16:creationId xmlns:a16="http://schemas.microsoft.com/office/drawing/2014/main" id="{EBC3907A-3F4A-F681-97D1-1634EFBE8C0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1A02767-FCBA-50AB-88D0-4E7EEFAF6610}"/>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246654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CFCF4E-534F-2E07-BFA3-13479369372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FF3108C-5746-8F80-BC5C-7738FE31D7D6}"/>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4" name="Espace réservé du pied de page 3">
            <a:extLst>
              <a:ext uri="{FF2B5EF4-FFF2-40B4-BE49-F238E27FC236}">
                <a16:creationId xmlns:a16="http://schemas.microsoft.com/office/drawing/2014/main" id="{A1E6EBEE-8CAB-D50E-6CD5-ECE03CBA997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26DBE49-05BF-E2B8-4DA3-02A832907371}"/>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213515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948134A-D360-0866-C5AE-110E811A1D1E}"/>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3" name="Espace réservé du pied de page 2">
            <a:extLst>
              <a:ext uri="{FF2B5EF4-FFF2-40B4-BE49-F238E27FC236}">
                <a16:creationId xmlns:a16="http://schemas.microsoft.com/office/drawing/2014/main" id="{0903C8DE-4759-DAE6-9774-B3A2E95C6BA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EE30962-1395-74BE-F75C-69C00FE32783}"/>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364478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163EC9-2DB9-72AB-731C-F724AA8AA99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2ED04DD-FA3A-FB7A-099C-D60CFF184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110E013-E0A2-FC18-B1A6-8A0CC0177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8C05ED2-60C0-B2CD-F40F-8446A46E72D5}"/>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6" name="Espace réservé du pied de page 5">
            <a:extLst>
              <a:ext uri="{FF2B5EF4-FFF2-40B4-BE49-F238E27FC236}">
                <a16:creationId xmlns:a16="http://schemas.microsoft.com/office/drawing/2014/main" id="{F98E89FB-AA49-88F3-B44D-6B88B2E0FFA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6F9F76D-34D6-CD30-4619-9A09493AC28C}"/>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313255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C35691-BDD8-CA99-08C3-6294B80C136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C9A6F95-AD1C-045D-654E-C937DDB4E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00D445B-0219-1C92-AFE0-1A2099517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06CD7A4-B94D-57D7-B3C9-659BC9453897}"/>
              </a:ext>
            </a:extLst>
          </p:cNvPr>
          <p:cNvSpPr>
            <a:spLocks noGrp="1"/>
          </p:cNvSpPr>
          <p:nvPr>
            <p:ph type="dt" sz="half" idx="10"/>
          </p:nvPr>
        </p:nvSpPr>
        <p:spPr/>
        <p:txBody>
          <a:bodyPr/>
          <a:lstStyle/>
          <a:p>
            <a:fld id="{68368362-DA60-497F-89D2-666E3CD3F777}" type="datetimeFigureOut">
              <a:rPr lang="fr-FR" smtClean="0"/>
              <a:t>28/03/2024</a:t>
            </a:fld>
            <a:endParaRPr lang="fr-FR"/>
          </a:p>
        </p:txBody>
      </p:sp>
      <p:sp>
        <p:nvSpPr>
          <p:cNvPr id="6" name="Espace réservé du pied de page 5">
            <a:extLst>
              <a:ext uri="{FF2B5EF4-FFF2-40B4-BE49-F238E27FC236}">
                <a16:creationId xmlns:a16="http://schemas.microsoft.com/office/drawing/2014/main" id="{BDAB60EC-04E7-5424-C47B-4F7B368B80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9008733-D174-2A4D-860B-292702D40114}"/>
              </a:ext>
            </a:extLst>
          </p:cNvPr>
          <p:cNvSpPr>
            <a:spLocks noGrp="1"/>
          </p:cNvSpPr>
          <p:nvPr>
            <p:ph type="sldNum" sz="quarter" idx="12"/>
          </p:nvPr>
        </p:nvSpPr>
        <p:spPr/>
        <p:txBody>
          <a:bodyPr/>
          <a:lstStyle/>
          <a:p>
            <a:fld id="{FD5D7F58-E8F9-43BF-9E20-55650E4B071C}" type="slidenum">
              <a:rPr lang="fr-FR" smtClean="0"/>
              <a:t>‹#›</a:t>
            </a:fld>
            <a:endParaRPr lang="fr-FR"/>
          </a:p>
        </p:txBody>
      </p:sp>
    </p:spTree>
    <p:extLst>
      <p:ext uri="{BB962C8B-B14F-4D97-AF65-F5344CB8AC3E}">
        <p14:creationId xmlns:p14="http://schemas.microsoft.com/office/powerpoint/2010/main" val="3417874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7.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A647368-531C-777B-0D90-81CCA79548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CDAB792-3A6F-677B-AFB8-984E13E7D7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770009-68AA-30E4-2E8E-1F8B7D01A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368362-DA60-497F-89D2-666E3CD3F777}" type="datetimeFigureOut">
              <a:rPr lang="fr-FR" smtClean="0"/>
              <a:t>28/03/2024</a:t>
            </a:fld>
            <a:endParaRPr lang="fr-FR"/>
          </a:p>
        </p:txBody>
      </p:sp>
      <p:sp>
        <p:nvSpPr>
          <p:cNvPr id="5" name="Espace réservé du pied de page 4">
            <a:extLst>
              <a:ext uri="{FF2B5EF4-FFF2-40B4-BE49-F238E27FC236}">
                <a16:creationId xmlns:a16="http://schemas.microsoft.com/office/drawing/2014/main" id="{FF987474-6122-7CBB-49D3-6F5100CE46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42D0CFF-81C8-989C-6183-60E2E3328E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D7F58-E8F9-43BF-9E20-55650E4B071C}" type="slidenum">
              <a:rPr lang="fr-FR" smtClean="0"/>
              <a:t>‹#›</a:t>
            </a:fld>
            <a:endParaRPr lang="fr-FR"/>
          </a:p>
        </p:txBody>
      </p:sp>
    </p:spTree>
    <p:extLst>
      <p:ext uri="{BB962C8B-B14F-4D97-AF65-F5344CB8AC3E}">
        <p14:creationId xmlns:p14="http://schemas.microsoft.com/office/powerpoint/2010/main" val="263399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EDB8AD87-F279-47B6-B3A1-AEB1CB4AB11A}" type="slidenum">
              <a:rPr lang="en-US" altLang="en-US" smtClean="0">
                <a:latin typeface="Arial"/>
              </a:rPr>
              <a:pPr/>
              <a:t>‹#›</a:t>
            </a:fld>
            <a:endParaRPr lang="en-US" altLang="en-US">
              <a:latin typeface="Arial"/>
            </a:endParaRPr>
          </a:p>
        </p:txBody>
      </p:sp>
    </p:spTree>
    <p:extLst>
      <p:ext uri="{BB962C8B-B14F-4D97-AF65-F5344CB8AC3E}">
        <p14:creationId xmlns:p14="http://schemas.microsoft.com/office/powerpoint/2010/main" val="2597660711"/>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cs typeface="+mn-cs"/>
              </a:defRPr>
            </a:lvl1pPr>
          </a:lstStyle>
          <a:p>
            <a:pPr fontAlgn="auto">
              <a:spcBef>
                <a:spcPts val="0"/>
              </a:spcBef>
              <a:spcAft>
                <a:spcPts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cs typeface="+mn-cs"/>
              </a:defRPr>
            </a:lvl1pPr>
          </a:lstStyle>
          <a:p>
            <a:pPr fontAlgn="auto">
              <a:spcBef>
                <a:spcPts val="0"/>
              </a:spcBef>
              <a:spcAft>
                <a:spcPts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fontAlgn="auto">
              <a:spcBef>
                <a:spcPts val="0"/>
              </a:spcBef>
              <a:spcAft>
                <a:spcPts val="0"/>
              </a:spcAft>
            </a:pPr>
            <a:fld id="{EDB8AD87-F279-47B6-B3A1-AEB1CB4AB11A}" type="slidenum">
              <a:rPr lang="en-US" altLang="en-US" smtClean="0"/>
              <a:pPr fontAlgn="auto">
                <a:spcBef>
                  <a:spcPts val="0"/>
                </a:spcBef>
                <a:spcAft>
                  <a:spcPts val="0"/>
                </a:spcAft>
              </a:pPr>
              <a:t>‹#›</a:t>
            </a:fld>
            <a:endParaRPr lang="en-US" altLang="en-US"/>
          </a:p>
        </p:txBody>
      </p:sp>
    </p:spTree>
    <p:extLst>
      <p:ext uri="{BB962C8B-B14F-4D97-AF65-F5344CB8AC3E}">
        <p14:creationId xmlns:p14="http://schemas.microsoft.com/office/powerpoint/2010/main" val="27446220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0BAD99A-09DB-4949-81BC-FDB823A39050}"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3/28/2024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F7A6F9F-F338-45D9-9098-C89F082D6874}"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1944174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C6C77828-3AD5-46C2-A6D7-07649741ACDF}" type="datetimeFigureOut">
              <a:rPr lang="en-US"/>
              <a:pPr>
                <a:defRPr/>
              </a:pPr>
              <a:t>3/28/2024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33F03280-2D08-4EDF-A1C5-3D755F72FF06}" type="slidenum">
              <a:rPr lang="en-US"/>
              <a:pPr>
                <a:defRPr/>
              </a:pPr>
              <a:t>‹#›</a:t>
            </a:fld>
            <a:endParaRPr lang="en-US" dirty="0"/>
          </a:p>
        </p:txBody>
      </p:sp>
    </p:spTree>
    <p:extLst>
      <p:ext uri="{BB962C8B-B14F-4D97-AF65-F5344CB8AC3E}">
        <p14:creationId xmlns:p14="http://schemas.microsoft.com/office/powerpoint/2010/main" val="2092196681"/>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EDB8AD87-F279-47B6-B3A1-AEB1CB4AB11A}" type="slidenum">
              <a:rPr lang="en-US" altLang="en-US" smtClean="0">
                <a:latin typeface="Arial" panose="020B0604020202020204" pitchFamily="34" charset="0"/>
                <a:cs typeface="Arial" panose="020B0604020202020204" pitchFamily="34" charset="0"/>
              </a: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37449"/>
      </p:ext>
    </p:extLst>
  </p:cSld>
  <p:clrMap bg1="lt1" tx1="dk1" bg2="lt2" tx2="dk2" accent1="accent1" accent2="accent2" accent3="accent3" accent4="accent4" accent5="accent5" accent6="accent6" hlink="hlink" folHlink="folHlink"/>
  <p:sldLayoutIdLst>
    <p:sldLayoutId id="214748368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133035-12C1-4D80-99E1-525DB61AB8F6}"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7C4C69-BD4D-4806-8978-DCE344CF9227}" type="slidenum">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85058108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jancisrobinson.com/articles/wwc21-skurfberg-south-africa"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04FB6-69C0-D1CB-9B90-975BE5517AE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3CAA740-9333-0E61-8E4B-23EA1BDCCB3C}"/>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B6D6AC42-F63D-0D75-49A9-847D0E788686}"/>
              </a:ext>
            </a:extLst>
          </p:cNvPr>
          <p:cNvPicPr>
            <a:picLocks noChangeAspect="1"/>
          </p:cNvPicPr>
          <p:nvPr/>
        </p:nvPicPr>
        <p:blipFill>
          <a:blip r:embed="rId2"/>
          <a:stretch>
            <a:fillRect/>
          </a:stretch>
        </p:blipFill>
        <p:spPr>
          <a:xfrm>
            <a:off x="0" y="9144"/>
            <a:ext cx="12192000" cy="6839712"/>
          </a:xfrm>
          <a:prstGeom prst="rect">
            <a:avLst/>
          </a:prstGeom>
        </p:spPr>
      </p:pic>
    </p:spTree>
    <p:extLst>
      <p:ext uri="{BB962C8B-B14F-4D97-AF65-F5344CB8AC3E}">
        <p14:creationId xmlns:p14="http://schemas.microsoft.com/office/powerpoint/2010/main" val="1995021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D42B21-DA53-4F8E-94CD-E3E3BD8A93DE}"/>
              </a:ext>
            </a:extLst>
          </p:cNvPr>
          <p:cNvSpPr>
            <a:spLocks noGrp="1"/>
          </p:cNvSpPr>
          <p:nvPr>
            <p:ph type="title"/>
          </p:nvPr>
        </p:nvSpPr>
        <p:spPr/>
        <p:txBody>
          <a:bodyPr/>
          <a:lstStyle/>
          <a:p>
            <a:r>
              <a:rPr lang="en-GB" dirty="0"/>
              <a:t>Climate change in the wine sector</a:t>
            </a:r>
          </a:p>
        </p:txBody>
      </p:sp>
      <p:sp>
        <p:nvSpPr>
          <p:cNvPr id="3" name="Espace réservé du contenu 2">
            <a:extLst>
              <a:ext uri="{FF2B5EF4-FFF2-40B4-BE49-F238E27FC236}">
                <a16:creationId xmlns:a16="http://schemas.microsoft.com/office/drawing/2014/main" id="{C76638EE-C616-4D61-93A7-AEB5AB0ACECF}"/>
              </a:ext>
            </a:extLst>
          </p:cNvPr>
          <p:cNvSpPr>
            <a:spLocks noGrp="1"/>
          </p:cNvSpPr>
          <p:nvPr>
            <p:ph idx="1"/>
          </p:nvPr>
        </p:nvSpPr>
        <p:spPr>
          <a:xfrm>
            <a:off x="838200" y="1825624"/>
            <a:ext cx="10515600" cy="4816475"/>
          </a:xfrm>
        </p:spPr>
        <p:txBody>
          <a:bodyPr>
            <a:noAutofit/>
          </a:bodyPr>
          <a:lstStyle/>
          <a:p>
            <a:pPr>
              <a:buFont typeface="Wingdings" panose="05000000000000000000" pitchFamily="2" charset="2"/>
              <a:buChar char="Ø"/>
            </a:pPr>
            <a:r>
              <a:rPr lang="en-GB" sz="2000" dirty="0"/>
              <a:t>Compelling scientific evidence of an evolving climate </a:t>
            </a:r>
            <a:r>
              <a:rPr lang="en-GB" sz="2000" dirty="0">
                <a:sym typeface="Wingdings" panose="05000000000000000000" pitchFamily="2" charset="2"/>
              </a:rPr>
              <a:t> M</a:t>
            </a:r>
            <a:r>
              <a:rPr lang="en-GB" sz="2000" dirty="0"/>
              <a:t>anifesting through regional warming</a:t>
            </a:r>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r>
              <a:rPr lang="en-GB" sz="2000" dirty="0"/>
              <a:t>While no significant changes are observed in rainfall </a:t>
            </a:r>
            <a:r>
              <a:rPr lang="en-GB" sz="2000" dirty="0">
                <a:sym typeface="Wingdings" panose="05000000000000000000" pitchFamily="2" charset="2"/>
              </a:rPr>
              <a:t> W</a:t>
            </a:r>
            <a:r>
              <a:rPr lang="en-GB" sz="2000" dirty="0"/>
              <a:t>arming has caused less soil moisture, increasing the likelihood of drought</a:t>
            </a:r>
          </a:p>
        </p:txBody>
      </p:sp>
      <p:graphicFrame>
        <p:nvGraphicFramePr>
          <p:cNvPr id="20" name="Graphique 19">
            <a:extLst>
              <a:ext uri="{FF2B5EF4-FFF2-40B4-BE49-F238E27FC236}">
                <a16:creationId xmlns:a16="http://schemas.microsoft.com/office/drawing/2014/main" id="{B5351F1E-9DFA-4A1A-9B77-D45ED8A64FEA}"/>
              </a:ext>
            </a:extLst>
          </p:cNvPr>
          <p:cNvGraphicFramePr>
            <a:graphicFrameLocks/>
          </p:cNvGraphicFramePr>
          <p:nvPr/>
        </p:nvGraphicFramePr>
        <p:xfrm>
          <a:off x="4441405" y="2596537"/>
          <a:ext cx="5040000" cy="2880000"/>
        </p:xfrm>
        <a:graphic>
          <a:graphicData uri="http://schemas.openxmlformats.org/drawingml/2006/chart">
            <c:chart xmlns:c="http://schemas.openxmlformats.org/drawingml/2006/chart" xmlns:r="http://schemas.openxmlformats.org/officeDocument/2006/relationships" r:id="rId3"/>
          </a:graphicData>
        </a:graphic>
      </p:graphicFrame>
      <p:sp>
        <p:nvSpPr>
          <p:cNvPr id="25" name="Ellipse 24">
            <a:extLst>
              <a:ext uri="{FF2B5EF4-FFF2-40B4-BE49-F238E27FC236}">
                <a16:creationId xmlns:a16="http://schemas.microsoft.com/office/drawing/2014/main" id="{C4829FF7-8264-4E4D-A831-80A844DCDCFB}"/>
              </a:ext>
            </a:extLst>
          </p:cNvPr>
          <p:cNvSpPr/>
          <p:nvPr/>
        </p:nvSpPr>
        <p:spPr>
          <a:xfrm>
            <a:off x="1589288" y="3081277"/>
            <a:ext cx="108000" cy="108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ndParaRPr>
          </a:p>
        </p:txBody>
      </p:sp>
      <p:sp>
        <p:nvSpPr>
          <p:cNvPr id="27" name="Ellipse 26">
            <a:extLst>
              <a:ext uri="{FF2B5EF4-FFF2-40B4-BE49-F238E27FC236}">
                <a16:creationId xmlns:a16="http://schemas.microsoft.com/office/drawing/2014/main" id="{863AAC22-B9A4-428A-9119-713EFCFED735}"/>
              </a:ext>
            </a:extLst>
          </p:cNvPr>
          <p:cNvSpPr/>
          <p:nvPr/>
        </p:nvSpPr>
        <p:spPr>
          <a:xfrm>
            <a:off x="1589288" y="3599176"/>
            <a:ext cx="108000" cy="108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ndParaRPr>
          </a:p>
        </p:txBody>
      </p:sp>
      <p:sp>
        <p:nvSpPr>
          <p:cNvPr id="30" name="ZoneTexte 29">
            <a:extLst>
              <a:ext uri="{FF2B5EF4-FFF2-40B4-BE49-F238E27FC236}">
                <a16:creationId xmlns:a16="http://schemas.microsoft.com/office/drawing/2014/main" id="{BBC07A69-5D97-4194-90D8-89D06C397D97}"/>
              </a:ext>
            </a:extLst>
          </p:cNvPr>
          <p:cNvSpPr txBox="1"/>
          <p:nvPr/>
        </p:nvSpPr>
        <p:spPr>
          <a:xfrm>
            <a:off x="4637989" y="2374849"/>
            <a:ext cx="464683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Trend in annual mean temperatures (°C) 1960-2019</a:t>
            </a:r>
          </a:p>
        </p:txBody>
      </p:sp>
      <p:sp>
        <p:nvSpPr>
          <p:cNvPr id="31" name="ZoneTexte 30">
            <a:extLst>
              <a:ext uri="{FF2B5EF4-FFF2-40B4-BE49-F238E27FC236}">
                <a16:creationId xmlns:a16="http://schemas.microsoft.com/office/drawing/2014/main" id="{FC7054B5-51F3-4F6B-9314-059CDBDE5C40}"/>
              </a:ext>
            </a:extLst>
          </p:cNvPr>
          <p:cNvSpPr txBox="1"/>
          <p:nvPr/>
        </p:nvSpPr>
        <p:spPr>
          <a:xfrm>
            <a:off x="9193922" y="3009865"/>
            <a:ext cx="668773" cy="307777"/>
          </a:xfrm>
          <a:prstGeom prst="rect">
            <a:avLst/>
          </a:prstGeom>
          <a:noFill/>
        </p:spPr>
        <p:txBody>
          <a:bodyPr wrap="none" rtlCol="0">
            <a:spAutoFit/>
          </a:bodyPr>
          <a:lstStyle/>
          <a:p>
            <a:pPr defTabSz="914400"/>
            <a:r>
              <a:rPr lang="fr-FR" sz="1400" b="1" i="1" dirty="0">
                <a:solidFill>
                  <a:srgbClr val="FF0000"/>
                </a:solidFill>
                <a:cs typeface="Times New Roman" panose="02020603050405020304" pitchFamily="18" charset="0"/>
              </a:rPr>
              <a:t>+1.2°C</a:t>
            </a:r>
          </a:p>
        </p:txBody>
      </p:sp>
      <p:sp>
        <p:nvSpPr>
          <p:cNvPr id="32" name="ZoneTexte 31">
            <a:extLst>
              <a:ext uri="{FF2B5EF4-FFF2-40B4-BE49-F238E27FC236}">
                <a16:creationId xmlns:a16="http://schemas.microsoft.com/office/drawing/2014/main" id="{4ACA3DC8-F691-4A3F-934F-9B61116A7C9A}"/>
              </a:ext>
            </a:extLst>
          </p:cNvPr>
          <p:cNvSpPr txBox="1"/>
          <p:nvPr/>
        </p:nvSpPr>
        <p:spPr>
          <a:xfrm>
            <a:off x="9147018" y="3572012"/>
            <a:ext cx="668773" cy="307777"/>
          </a:xfrm>
          <a:prstGeom prst="rect">
            <a:avLst/>
          </a:prstGeom>
          <a:noFill/>
        </p:spPr>
        <p:txBody>
          <a:bodyPr wrap="none" rtlCol="0">
            <a:spAutoFit/>
          </a:bodyPr>
          <a:lstStyle/>
          <a:p>
            <a:pPr defTabSz="914400"/>
            <a:r>
              <a:rPr lang="fr-FR" sz="1400" b="1" i="1" dirty="0">
                <a:solidFill>
                  <a:srgbClr val="FF0000"/>
                </a:solidFill>
                <a:cs typeface="Times New Roman" panose="02020603050405020304" pitchFamily="18" charset="0"/>
              </a:rPr>
              <a:t>+1.1°C</a:t>
            </a:r>
          </a:p>
        </p:txBody>
      </p:sp>
      <p:sp>
        <p:nvSpPr>
          <p:cNvPr id="33" name="ZoneTexte 32">
            <a:extLst>
              <a:ext uri="{FF2B5EF4-FFF2-40B4-BE49-F238E27FC236}">
                <a16:creationId xmlns:a16="http://schemas.microsoft.com/office/drawing/2014/main" id="{2557CB0D-516D-44CE-8510-B540386047D8}"/>
              </a:ext>
            </a:extLst>
          </p:cNvPr>
          <p:cNvSpPr txBox="1"/>
          <p:nvPr/>
        </p:nvSpPr>
        <p:spPr>
          <a:xfrm>
            <a:off x="7570187" y="4036537"/>
            <a:ext cx="704039" cy="307777"/>
          </a:xfrm>
          <a:prstGeom prst="rect">
            <a:avLst/>
          </a:prstGeom>
          <a:noFill/>
        </p:spPr>
        <p:txBody>
          <a:bodyPr wrap="none" rtlCol="0">
            <a:spAutoFit/>
          </a:bodyPr>
          <a:lstStyle/>
          <a:p>
            <a:pPr defTabSz="914400"/>
            <a:r>
              <a:rPr lang="fr-FR" sz="1400" b="1" i="1" dirty="0">
                <a:solidFill>
                  <a:prstClr val="black"/>
                </a:solidFill>
                <a:cs typeface="Times New Roman" panose="02020603050405020304" pitchFamily="18" charset="0"/>
              </a:rPr>
              <a:t>Angers</a:t>
            </a:r>
          </a:p>
        </p:txBody>
      </p:sp>
      <p:sp>
        <p:nvSpPr>
          <p:cNvPr id="34" name="ZoneTexte 33">
            <a:extLst>
              <a:ext uri="{FF2B5EF4-FFF2-40B4-BE49-F238E27FC236}">
                <a16:creationId xmlns:a16="http://schemas.microsoft.com/office/drawing/2014/main" id="{108719C1-3746-4517-B019-02B0B1EA876B}"/>
              </a:ext>
            </a:extLst>
          </p:cNvPr>
          <p:cNvSpPr txBox="1"/>
          <p:nvPr/>
        </p:nvSpPr>
        <p:spPr>
          <a:xfrm>
            <a:off x="5111014" y="3210147"/>
            <a:ext cx="896399" cy="307777"/>
          </a:xfrm>
          <a:prstGeom prst="rect">
            <a:avLst/>
          </a:prstGeom>
          <a:noFill/>
        </p:spPr>
        <p:txBody>
          <a:bodyPr wrap="none" rtlCol="0">
            <a:spAutoFit/>
          </a:bodyPr>
          <a:lstStyle/>
          <a:p>
            <a:pPr defTabSz="914400"/>
            <a:r>
              <a:rPr lang="fr-FR" sz="1400" b="1" i="1" dirty="0">
                <a:solidFill>
                  <a:prstClr val="black"/>
                </a:solidFill>
                <a:cs typeface="Times New Roman" panose="02020603050405020304" pitchFamily="18" charset="0"/>
              </a:rPr>
              <a:t>Bordeaux</a:t>
            </a:r>
          </a:p>
        </p:txBody>
      </p:sp>
      <p:sp>
        <p:nvSpPr>
          <p:cNvPr id="35" name="ZoneTexte 34">
            <a:extLst>
              <a:ext uri="{FF2B5EF4-FFF2-40B4-BE49-F238E27FC236}">
                <a16:creationId xmlns:a16="http://schemas.microsoft.com/office/drawing/2014/main" id="{3E5979A4-48BF-4BCB-BC47-2C507B2B9A50}"/>
              </a:ext>
            </a:extLst>
          </p:cNvPr>
          <p:cNvSpPr txBox="1"/>
          <p:nvPr/>
        </p:nvSpPr>
        <p:spPr>
          <a:xfrm>
            <a:off x="1845934" y="5485026"/>
            <a:ext cx="7438886" cy="28685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prstClr val="black"/>
                </a:solidFill>
                <a:effectLst/>
                <a:uLnTx/>
                <a:uFillTx/>
              </a:rPr>
              <a:t>Data source : CLIMATIK-INRAE, </a:t>
            </a:r>
            <a:r>
              <a:rPr kumimoji="0" lang="fr-FR" sz="1200" b="0" i="1" u="none" strike="noStrike" kern="0" cap="none" spc="0" normalizeH="0" baseline="0" noProof="0" dirty="0" err="1">
                <a:ln>
                  <a:noFill/>
                </a:ln>
                <a:solidFill>
                  <a:prstClr val="black"/>
                </a:solidFill>
                <a:effectLst/>
                <a:uLnTx/>
                <a:uFillTx/>
              </a:rPr>
              <a:t>weather</a:t>
            </a:r>
            <a:r>
              <a:rPr kumimoji="0" lang="fr-FR" sz="1200" b="0" i="1" u="none" strike="noStrike" kern="0" cap="none" spc="0" normalizeH="0" baseline="0" noProof="0" dirty="0">
                <a:ln>
                  <a:noFill/>
                </a:ln>
                <a:solidFill>
                  <a:prstClr val="black"/>
                </a:solidFill>
                <a:effectLst/>
                <a:uLnTx/>
                <a:uFillTx/>
              </a:rPr>
              <a:t> stations in Angers : Beaucouzé and Bordeaux : Villenave d’Ornon</a:t>
            </a:r>
          </a:p>
        </p:txBody>
      </p:sp>
      <p:pic>
        <p:nvPicPr>
          <p:cNvPr id="36" name="Image 35">
            <a:extLst>
              <a:ext uri="{FF2B5EF4-FFF2-40B4-BE49-F238E27FC236}">
                <a16:creationId xmlns:a16="http://schemas.microsoft.com/office/drawing/2014/main" id="{85CAD6E1-13D2-416D-BC95-463BD8467DE0}"/>
              </a:ext>
            </a:extLst>
          </p:cNvPr>
          <p:cNvPicPr>
            <a:picLocks noChangeAspect="1"/>
          </p:cNvPicPr>
          <p:nvPr/>
        </p:nvPicPr>
        <p:blipFill rotWithShape="1">
          <a:blip r:embed="rId4"/>
          <a:srcRect l="8115" t="20997" r="8706" b="22500"/>
          <a:stretch/>
        </p:blipFill>
        <p:spPr>
          <a:xfrm>
            <a:off x="486520" y="2528651"/>
            <a:ext cx="2310624" cy="2222235"/>
          </a:xfrm>
          <a:prstGeom prst="rect">
            <a:avLst/>
          </a:prstGeom>
        </p:spPr>
      </p:pic>
      <p:sp>
        <p:nvSpPr>
          <p:cNvPr id="37" name="Rectangle à coins arrondis 2">
            <a:extLst>
              <a:ext uri="{FF2B5EF4-FFF2-40B4-BE49-F238E27FC236}">
                <a16:creationId xmlns:a16="http://schemas.microsoft.com/office/drawing/2014/main" id="{ECCEA568-86C4-4FBB-859C-0CD67F0A7551}"/>
              </a:ext>
            </a:extLst>
          </p:cNvPr>
          <p:cNvSpPr/>
          <p:nvPr/>
        </p:nvSpPr>
        <p:spPr>
          <a:xfrm>
            <a:off x="795968" y="4863016"/>
            <a:ext cx="339370" cy="202784"/>
          </a:xfrm>
          <a:prstGeom prst="roundRect">
            <a:avLst/>
          </a:prstGeom>
          <a:solidFill>
            <a:srgbClr val="73B273"/>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ndParaRPr>
          </a:p>
        </p:txBody>
      </p:sp>
      <p:sp>
        <p:nvSpPr>
          <p:cNvPr id="38" name="ZoneTexte 37">
            <a:extLst>
              <a:ext uri="{FF2B5EF4-FFF2-40B4-BE49-F238E27FC236}">
                <a16:creationId xmlns:a16="http://schemas.microsoft.com/office/drawing/2014/main" id="{45338E54-98BC-48B7-9974-2C7CFF0C79BC}"/>
              </a:ext>
            </a:extLst>
          </p:cNvPr>
          <p:cNvSpPr txBox="1"/>
          <p:nvPr/>
        </p:nvSpPr>
        <p:spPr>
          <a:xfrm>
            <a:off x="1164743" y="4810519"/>
            <a:ext cx="168668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small" spc="0" normalizeH="0" baseline="0" noProof="0" dirty="0">
                <a:ln>
                  <a:noFill/>
                </a:ln>
                <a:solidFill>
                  <a:prstClr val="black"/>
                </a:solidFill>
                <a:effectLst/>
                <a:uLnTx/>
                <a:uFillTx/>
              </a:rPr>
              <a:t>French Wine </a:t>
            </a:r>
            <a:r>
              <a:rPr kumimoji="0" lang="fr-FR" sz="1400" b="1" i="0" u="none" strike="noStrike" kern="0" cap="small" spc="0" normalizeH="0" baseline="0" noProof="0" dirty="0" err="1">
                <a:ln>
                  <a:noFill/>
                </a:ln>
                <a:solidFill>
                  <a:prstClr val="black"/>
                </a:solidFill>
                <a:effectLst/>
                <a:uLnTx/>
                <a:uFillTx/>
              </a:rPr>
              <a:t>Regions</a:t>
            </a:r>
            <a:endParaRPr kumimoji="0" lang="fr-FR" sz="1400" b="1" i="0" u="none" strike="noStrike" kern="0" cap="small" spc="0" normalizeH="0" baseline="0" noProof="0" dirty="0">
              <a:ln>
                <a:noFill/>
              </a:ln>
              <a:solidFill>
                <a:prstClr val="black"/>
              </a:solidFill>
              <a:effectLst/>
              <a:uLnTx/>
              <a:uFillTx/>
            </a:endParaRPr>
          </a:p>
        </p:txBody>
      </p:sp>
      <p:cxnSp>
        <p:nvCxnSpPr>
          <p:cNvPr id="39" name="Connecteur droit avec flèche 38">
            <a:extLst>
              <a:ext uri="{FF2B5EF4-FFF2-40B4-BE49-F238E27FC236}">
                <a16:creationId xmlns:a16="http://schemas.microsoft.com/office/drawing/2014/main" id="{C899FD72-F366-41F2-895E-760B3E441D25}"/>
              </a:ext>
            </a:extLst>
          </p:cNvPr>
          <p:cNvCxnSpPr/>
          <p:nvPr/>
        </p:nvCxnSpPr>
        <p:spPr>
          <a:xfrm>
            <a:off x="1232391" y="3409853"/>
            <a:ext cx="2340000" cy="0"/>
          </a:xfrm>
          <a:prstGeom prst="straightConnector1">
            <a:avLst/>
          </a:prstGeom>
          <a:noFill/>
          <a:ln w="12700" cap="flat" cmpd="sng" algn="ctr">
            <a:solidFill>
              <a:sysClr val="windowText" lastClr="000000"/>
            </a:solidFill>
            <a:prstDash val="solid"/>
            <a:miter lim="800000"/>
            <a:headEnd type="oval"/>
            <a:tailEnd type="triangle" w="lg" len="med"/>
          </a:ln>
          <a:effectLst/>
        </p:spPr>
      </p:cxnSp>
      <p:sp>
        <p:nvSpPr>
          <p:cNvPr id="41" name="ZoneTexte 40">
            <a:extLst>
              <a:ext uri="{FF2B5EF4-FFF2-40B4-BE49-F238E27FC236}">
                <a16:creationId xmlns:a16="http://schemas.microsoft.com/office/drawing/2014/main" id="{48892CAB-7D44-45E4-AD02-1E7892D32757}"/>
              </a:ext>
            </a:extLst>
          </p:cNvPr>
          <p:cNvSpPr txBox="1"/>
          <p:nvPr/>
        </p:nvSpPr>
        <p:spPr>
          <a:xfrm>
            <a:off x="10433999" y="4188488"/>
            <a:ext cx="1082027" cy="307777"/>
          </a:xfrm>
          <a:prstGeom prst="rect">
            <a:avLst/>
          </a:prstGeom>
          <a:noFill/>
        </p:spPr>
        <p:txBody>
          <a:bodyPr wrap="none" rtlCol="0">
            <a:spAutoFit/>
          </a:bodyPr>
          <a:lstStyle/>
          <a:p>
            <a:pPr algn="ctr" defTabSz="914400"/>
            <a:r>
              <a:rPr lang="en-GB" sz="1400" i="1">
                <a:solidFill>
                  <a:prstClr val="black"/>
                </a:solidFill>
                <a:cs typeface="Times New Roman" panose="02020603050405020304" pitchFamily="18" charset="0"/>
              </a:rPr>
              <a:t>Cool climate</a:t>
            </a:r>
          </a:p>
        </p:txBody>
      </p:sp>
      <p:cxnSp>
        <p:nvCxnSpPr>
          <p:cNvPr id="42" name="Connecteur droit avec flèche 41">
            <a:extLst>
              <a:ext uri="{FF2B5EF4-FFF2-40B4-BE49-F238E27FC236}">
                <a16:creationId xmlns:a16="http://schemas.microsoft.com/office/drawing/2014/main" id="{10F12685-99F9-404D-AD67-88FCD2B1C71E}"/>
              </a:ext>
            </a:extLst>
          </p:cNvPr>
          <p:cNvCxnSpPr/>
          <p:nvPr/>
        </p:nvCxnSpPr>
        <p:spPr>
          <a:xfrm>
            <a:off x="1223756" y="3954892"/>
            <a:ext cx="2340000" cy="0"/>
          </a:xfrm>
          <a:prstGeom prst="straightConnector1">
            <a:avLst/>
          </a:prstGeom>
          <a:noFill/>
          <a:ln w="12700" cap="flat" cmpd="sng" algn="ctr">
            <a:solidFill>
              <a:sysClr val="windowText" lastClr="000000"/>
            </a:solidFill>
            <a:prstDash val="solid"/>
            <a:miter lim="800000"/>
            <a:headEnd type="oval"/>
            <a:tailEnd type="triangle" w="lg" len="med"/>
          </a:ln>
          <a:effectLst/>
        </p:spPr>
      </p:cxnSp>
      <p:sp>
        <p:nvSpPr>
          <p:cNvPr id="29" name="ZoneTexte 28">
            <a:extLst>
              <a:ext uri="{FF2B5EF4-FFF2-40B4-BE49-F238E27FC236}">
                <a16:creationId xmlns:a16="http://schemas.microsoft.com/office/drawing/2014/main" id="{F9144E59-9D2B-4877-AF84-A5959B3FFFB2}"/>
              </a:ext>
            </a:extLst>
          </p:cNvPr>
          <p:cNvSpPr txBox="1"/>
          <p:nvPr/>
        </p:nvSpPr>
        <p:spPr>
          <a:xfrm>
            <a:off x="2599981" y="3633738"/>
            <a:ext cx="876907" cy="307777"/>
          </a:xfrm>
          <a:prstGeom prst="rect">
            <a:avLst/>
          </a:prstGeom>
          <a:noFill/>
        </p:spPr>
        <p:txBody>
          <a:bodyPr wrap="none" rtlCol="0">
            <a:spAutoFit/>
          </a:bodyPr>
          <a:lstStyle/>
          <a:p>
            <a:pPr defTabSz="914400"/>
            <a:r>
              <a:rPr lang="fr-FR" sz="1400" i="1" dirty="0">
                <a:solidFill>
                  <a:prstClr val="black"/>
                </a:solidFill>
                <a:cs typeface="Times New Roman" panose="02020603050405020304" pitchFamily="18" charset="0"/>
              </a:rPr>
              <a:t>Bordeaux</a:t>
            </a:r>
          </a:p>
        </p:txBody>
      </p:sp>
      <p:sp>
        <p:nvSpPr>
          <p:cNvPr id="43" name="ZoneTexte 42">
            <a:extLst>
              <a:ext uri="{FF2B5EF4-FFF2-40B4-BE49-F238E27FC236}">
                <a16:creationId xmlns:a16="http://schemas.microsoft.com/office/drawing/2014/main" id="{25919FB3-4745-4867-A745-F4BE677579F6}"/>
              </a:ext>
            </a:extLst>
          </p:cNvPr>
          <p:cNvSpPr txBox="1"/>
          <p:nvPr/>
        </p:nvSpPr>
        <p:spPr>
          <a:xfrm>
            <a:off x="2698062" y="3102076"/>
            <a:ext cx="691215" cy="307777"/>
          </a:xfrm>
          <a:prstGeom prst="rect">
            <a:avLst/>
          </a:prstGeom>
          <a:noFill/>
        </p:spPr>
        <p:txBody>
          <a:bodyPr wrap="none" rtlCol="0">
            <a:spAutoFit/>
          </a:bodyPr>
          <a:lstStyle/>
          <a:p>
            <a:pPr defTabSz="914400"/>
            <a:r>
              <a:rPr lang="fr-FR" sz="1400" i="1" dirty="0">
                <a:solidFill>
                  <a:prstClr val="black"/>
                </a:solidFill>
                <a:cs typeface="Times New Roman" panose="02020603050405020304" pitchFamily="18" charset="0"/>
              </a:rPr>
              <a:t>Angers</a:t>
            </a:r>
          </a:p>
        </p:txBody>
      </p:sp>
      <p:sp>
        <p:nvSpPr>
          <p:cNvPr id="45" name="ZoneTexte 44">
            <a:extLst>
              <a:ext uri="{FF2B5EF4-FFF2-40B4-BE49-F238E27FC236}">
                <a16:creationId xmlns:a16="http://schemas.microsoft.com/office/drawing/2014/main" id="{49694BD2-E30A-4F8B-9837-BBFC49FFEF10}"/>
              </a:ext>
            </a:extLst>
          </p:cNvPr>
          <p:cNvSpPr txBox="1"/>
          <p:nvPr/>
        </p:nvSpPr>
        <p:spPr>
          <a:xfrm>
            <a:off x="10368630" y="3009864"/>
            <a:ext cx="1212768" cy="307777"/>
          </a:xfrm>
          <a:prstGeom prst="rect">
            <a:avLst/>
          </a:prstGeom>
          <a:noFill/>
        </p:spPr>
        <p:txBody>
          <a:bodyPr wrap="none" rtlCol="0">
            <a:spAutoFit/>
          </a:bodyPr>
          <a:lstStyle/>
          <a:p>
            <a:pPr algn="ctr" defTabSz="914400"/>
            <a:r>
              <a:rPr lang="en-GB" sz="1400" i="1" dirty="0">
                <a:solidFill>
                  <a:prstClr val="black"/>
                </a:solidFill>
                <a:cs typeface="Times New Roman" panose="02020603050405020304" pitchFamily="18" charset="0"/>
              </a:rPr>
              <a:t>Warm climate</a:t>
            </a:r>
          </a:p>
        </p:txBody>
      </p:sp>
      <p:cxnSp>
        <p:nvCxnSpPr>
          <p:cNvPr id="46" name="Connecteur droit avec flèche 45">
            <a:extLst>
              <a:ext uri="{FF2B5EF4-FFF2-40B4-BE49-F238E27FC236}">
                <a16:creationId xmlns:a16="http://schemas.microsoft.com/office/drawing/2014/main" id="{F81321B1-7309-4CBA-B579-966D9B51DDF2}"/>
              </a:ext>
            </a:extLst>
          </p:cNvPr>
          <p:cNvCxnSpPr>
            <a:cxnSpLocks/>
            <a:stCxn id="41" idx="0"/>
            <a:endCxn id="45" idx="2"/>
          </p:cNvCxnSpPr>
          <p:nvPr/>
        </p:nvCxnSpPr>
        <p:spPr>
          <a:xfrm flipV="1">
            <a:off x="10975013" y="3317641"/>
            <a:ext cx="1" cy="870847"/>
          </a:xfrm>
          <a:prstGeom prst="straightConnector1">
            <a:avLst/>
          </a:prstGeom>
          <a:noFill/>
          <a:ln w="12700" cap="flat" cmpd="sng" algn="ctr">
            <a:solidFill>
              <a:sysClr val="windowText" lastClr="000000"/>
            </a:solidFill>
            <a:prstDash val="solid"/>
            <a:miter lim="800000"/>
            <a:headEnd type="none"/>
            <a:tailEnd type="triangle" w="lg" len="med"/>
          </a:ln>
          <a:effectLst/>
        </p:spPr>
      </p:cxnSp>
      <p:sp>
        <p:nvSpPr>
          <p:cNvPr id="44" name="ZoneTexte 43">
            <a:extLst>
              <a:ext uri="{FF2B5EF4-FFF2-40B4-BE49-F238E27FC236}">
                <a16:creationId xmlns:a16="http://schemas.microsoft.com/office/drawing/2014/main" id="{62BE12B3-C206-41F4-A3BF-6131DBE190E2}"/>
              </a:ext>
            </a:extLst>
          </p:cNvPr>
          <p:cNvSpPr txBox="1"/>
          <p:nvPr/>
        </p:nvSpPr>
        <p:spPr>
          <a:xfrm>
            <a:off x="10205315" y="3599176"/>
            <a:ext cx="1539396" cy="307777"/>
          </a:xfrm>
          <a:prstGeom prst="rect">
            <a:avLst/>
          </a:prstGeom>
          <a:solidFill>
            <a:schemeClr val="bg1"/>
          </a:solidFill>
        </p:spPr>
        <p:txBody>
          <a:bodyPr wrap="none" rtlCol="0">
            <a:spAutoFit/>
          </a:bodyPr>
          <a:lstStyle/>
          <a:p>
            <a:pPr algn="ctr" defTabSz="914400"/>
            <a:r>
              <a:rPr lang="en-GB" sz="1400" i="1" dirty="0">
                <a:solidFill>
                  <a:prstClr val="black"/>
                </a:solidFill>
                <a:cs typeface="Times New Roman" panose="02020603050405020304" pitchFamily="18" charset="0"/>
              </a:rPr>
              <a:t>Temperate climate</a:t>
            </a:r>
          </a:p>
        </p:txBody>
      </p:sp>
    </p:spTree>
    <p:extLst>
      <p:ext uri="{BB962C8B-B14F-4D97-AF65-F5344CB8AC3E}">
        <p14:creationId xmlns:p14="http://schemas.microsoft.com/office/powerpoint/2010/main" val="33144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F7E62D15-01BD-ADF9-4D72-BA541B51B6C0}"/>
              </a:ext>
            </a:extLst>
          </p:cNvPr>
          <p:cNvSpPr>
            <a:spLocks noGrp="1"/>
          </p:cNvSpPr>
          <p:nvPr>
            <p:ph idx="1"/>
          </p:nvPr>
        </p:nvSpPr>
        <p:spPr>
          <a:xfrm>
            <a:off x="838200" y="1825625"/>
            <a:ext cx="10515600" cy="468911"/>
          </a:xfrm>
        </p:spPr>
        <p:txBody>
          <a:bodyPr>
            <a:noAutofit/>
          </a:bodyPr>
          <a:lstStyle/>
          <a:p>
            <a:pPr>
              <a:buFont typeface="Wingdings" panose="05000000000000000000" pitchFamily="2" charset="2"/>
              <a:buChar char="Ø"/>
            </a:pPr>
            <a:r>
              <a:rPr lang="en-GB" sz="2000" dirty="0"/>
              <a:t>Shifting viticultural landscapes </a:t>
            </a:r>
            <a:r>
              <a:rPr lang="en-GB" sz="2000" dirty="0">
                <a:sym typeface="Wingdings" panose="05000000000000000000" pitchFamily="2" charset="2"/>
              </a:rPr>
              <a:t> Case of Agroclimatic indices</a:t>
            </a: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p:txBody>
      </p:sp>
      <p:sp>
        <p:nvSpPr>
          <p:cNvPr id="2" name="Titre 1">
            <a:extLst>
              <a:ext uri="{FF2B5EF4-FFF2-40B4-BE49-F238E27FC236}">
                <a16:creationId xmlns:a16="http://schemas.microsoft.com/office/drawing/2014/main" id="{ECD42B21-DA53-4F8E-94CD-E3E3BD8A93DE}"/>
              </a:ext>
            </a:extLst>
          </p:cNvPr>
          <p:cNvSpPr>
            <a:spLocks noGrp="1"/>
          </p:cNvSpPr>
          <p:nvPr>
            <p:ph type="title"/>
          </p:nvPr>
        </p:nvSpPr>
        <p:spPr/>
        <p:txBody>
          <a:bodyPr/>
          <a:lstStyle/>
          <a:p>
            <a:r>
              <a:rPr lang="en-GB" dirty="0"/>
              <a:t>Climate change in the wine sector</a:t>
            </a:r>
            <a:endParaRPr lang="fr-FR" dirty="0"/>
          </a:p>
        </p:txBody>
      </p:sp>
      <p:sp>
        <p:nvSpPr>
          <p:cNvPr id="25" name="Ellipse 24">
            <a:extLst>
              <a:ext uri="{FF2B5EF4-FFF2-40B4-BE49-F238E27FC236}">
                <a16:creationId xmlns:a16="http://schemas.microsoft.com/office/drawing/2014/main" id="{C4829FF7-8264-4E4D-A831-80A844DCDCFB}"/>
              </a:ext>
            </a:extLst>
          </p:cNvPr>
          <p:cNvSpPr/>
          <p:nvPr/>
        </p:nvSpPr>
        <p:spPr>
          <a:xfrm>
            <a:off x="1589288" y="3081277"/>
            <a:ext cx="108000" cy="108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Ellipse 26">
            <a:extLst>
              <a:ext uri="{FF2B5EF4-FFF2-40B4-BE49-F238E27FC236}">
                <a16:creationId xmlns:a16="http://schemas.microsoft.com/office/drawing/2014/main" id="{863AAC22-B9A4-428A-9119-713EFCFED735}"/>
              </a:ext>
            </a:extLst>
          </p:cNvPr>
          <p:cNvSpPr/>
          <p:nvPr/>
        </p:nvSpPr>
        <p:spPr>
          <a:xfrm>
            <a:off x="1589288" y="3599176"/>
            <a:ext cx="108000" cy="108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3E5979A4-48BF-4BCB-BC47-2C507B2B9A50}"/>
              </a:ext>
            </a:extLst>
          </p:cNvPr>
          <p:cNvSpPr txBox="1"/>
          <p:nvPr/>
        </p:nvSpPr>
        <p:spPr>
          <a:xfrm>
            <a:off x="9681601" y="6414447"/>
            <a:ext cx="22543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prstClr val="black"/>
                </a:solidFill>
                <a:effectLst/>
                <a:uLnTx/>
                <a:uFillTx/>
              </a:rPr>
              <a:t>Data source</a:t>
            </a:r>
            <a:r>
              <a:rPr kumimoji="0" lang="fr-FR" sz="1200" b="0" i="1" u="none" strike="noStrike" kern="0" cap="none" spc="0" normalizeH="0" baseline="0" noProof="0" dirty="0">
                <a:ln>
                  <a:noFill/>
                </a:ln>
                <a:solidFill>
                  <a:prstClr val="black"/>
                </a:solidFill>
                <a:effectLst/>
                <a:uLnTx/>
                <a:uFillTx/>
                <a:latin typeface="Calibri" panose="020F0502020204030204"/>
                <a:ea typeface="+mn-ea"/>
                <a:cs typeface="+mn-cs"/>
              </a:rPr>
              <a:t> : CLIMATIK-INRAE</a:t>
            </a:r>
          </a:p>
        </p:txBody>
      </p:sp>
      <p:pic>
        <p:nvPicPr>
          <p:cNvPr id="36" name="Image 35">
            <a:extLst>
              <a:ext uri="{FF2B5EF4-FFF2-40B4-BE49-F238E27FC236}">
                <a16:creationId xmlns:a16="http://schemas.microsoft.com/office/drawing/2014/main" id="{85CAD6E1-13D2-416D-BC95-463BD8467DE0}"/>
              </a:ext>
            </a:extLst>
          </p:cNvPr>
          <p:cNvPicPr>
            <a:picLocks noChangeAspect="1"/>
          </p:cNvPicPr>
          <p:nvPr/>
        </p:nvPicPr>
        <p:blipFill rotWithShape="1">
          <a:blip r:embed="rId3"/>
          <a:srcRect l="8115" t="20997" r="8706" b="22500"/>
          <a:stretch/>
        </p:blipFill>
        <p:spPr>
          <a:xfrm>
            <a:off x="486520" y="2528651"/>
            <a:ext cx="2310624" cy="2222235"/>
          </a:xfrm>
          <a:prstGeom prst="rect">
            <a:avLst/>
          </a:prstGeom>
        </p:spPr>
      </p:pic>
      <p:sp>
        <p:nvSpPr>
          <p:cNvPr id="37" name="Rectangle à coins arrondis 2">
            <a:extLst>
              <a:ext uri="{FF2B5EF4-FFF2-40B4-BE49-F238E27FC236}">
                <a16:creationId xmlns:a16="http://schemas.microsoft.com/office/drawing/2014/main" id="{ECCEA568-86C4-4FBB-859C-0CD67F0A7551}"/>
              </a:ext>
            </a:extLst>
          </p:cNvPr>
          <p:cNvSpPr/>
          <p:nvPr/>
        </p:nvSpPr>
        <p:spPr>
          <a:xfrm>
            <a:off x="795968" y="4863016"/>
            <a:ext cx="339370" cy="202784"/>
          </a:xfrm>
          <a:prstGeom prst="roundRect">
            <a:avLst/>
          </a:prstGeom>
          <a:solidFill>
            <a:srgbClr val="73B273"/>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45338E54-98BC-48B7-9974-2C7CFF0C79BC}"/>
              </a:ext>
            </a:extLst>
          </p:cNvPr>
          <p:cNvSpPr txBox="1"/>
          <p:nvPr/>
        </p:nvSpPr>
        <p:spPr>
          <a:xfrm>
            <a:off x="1164743" y="4810519"/>
            <a:ext cx="168668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small" spc="0" normalizeH="0" baseline="0" noProof="0" dirty="0">
                <a:ln>
                  <a:noFill/>
                </a:ln>
                <a:solidFill>
                  <a:prstClr val="black"/>
                </a:solidFill>
                <a:effectLst/>
                <a:uLnTx/>
                <a:uFillTx/>
              </a:rPr>
              <a:t>French Wine </a:t>
            </a:r>
            <a:r>
              <a:rPr kumimoji="0" lang="fr-FR" sz="1400" b="1" i="0" u="none" strike="noStrike" kern="0" cap="small" spc="0" normalizeH="0" baseline="0" noProof="0" dirty="0" err="1">
                <a:ln>
                  <a:noFill/>
                </a:ln>
                <a:solidFill>
                  <a:prstClr val="black"/>
                </a:solidFill>
                <a:effectLst/>
                <a:uLnTx/>
                <a:uFillTx/>
              </a:rPr>
              <a:t>Regions</a:t>
            </a:r>
            <a:endParaRPr kumimoji="0" lang="fr-FR" sz="1400" b="1" i="0" u="none" strike="noStrike" kern="0" cap="small" spc="0" normalizeH="0" baseline="0" noProof="0" dirty="0">
              <a:ln>
                <a:noFill/>
              </a:ln>
              <a:solidFill>
                <a:prstClr val="black"/>
              </a:solidFill>
              <a:effectLst/>
              <a:uLnTx/>
              <a:uFillTx/>
            </a:endParaRPr>
          </a:p>
        </p:txBody>
      </p:sp>
      <p:cxnSp>
        <p:nvCxnSpPr>
          <p:cNvPr id="39" name="Connecteur droit avec flèche 38">
            <a:extLst>
              <a:ext uri="{FF2B5EF4-FFF2-40B4-BE49-F238E27FC236}">
                <a16:creationId xmlns:a16="http://schemas.microsoft.com/office/drawing/2014/main" id="{C899FD72-F366-41F2-895E-760B3E441D25}"/>
              </a:ext>
            </a:extLst>
          </p:cNvPr>
          <p:cNvCxnSpPr/>
          <p:nvPr/>
        </p:nvCxnSpPr>
        <p:spPr>
          <a:xfrm>
            <a:off x="1845934" y="3102444"/>
            <a:ext cx="1440000" cy="0"/>
          </a:xfrm>
          <a:prstGeom prst="straightConnector1">
            <a:avLst/>
          </a:prstGeom>
          <a:noFill/>
          <a:ln w="12700" cap="flat" cmpd="sng" algn="ctr">
            <a:solidFill>
              <a:sysClr val="windowText" lastClr="000000"/>
            </a:solidFill>
            <a:prstDash val="solid"/>
            <a:miter lim="800000"/>
            <a:headEnd type="oval"/>
            <a:tailEnd type="triangle" w="lg" len="med"/>
          </a:ln>
          <a:effectLst/>
        </p:spPr>
      </p:cxnSp>
      <p:cxnSp>
        <p:nvCxnSpPr>
          <p:cNvPr id="42" name="Connecteur droit avec flèche 41">
            <a:extLst>
              <a:ext uri="{FF2B5EF4-FFF2-40B4-BE49-F238E27FC236}">
                <a16:creationId xmlns:a16="http://schemas.microsoft.com/office/drawing/2014/main" id="{10F12685-99F9-404D-AD67-88FCD2B1C71E}"/>
              </a:ext>
            </a:extLst>
          </p:cNvPr>
          <p:cNvCxnSpPr/>
          <p:nvPr/>
        </p:nvCxnSpPr>
        <p:spPr>
          <a:xfrm>
            <a:off x="1961041" y="4124574"/>
            <a:ext cx="1296000" cy="0"/>
          </a:xfrm>
          <a:prstGeom prst="straightConnector1">
            <a:avLst/>
          </a:prstGeom>
          <a:noFill/>
          <a:ln w="12700" cap="flat" cmpd="sng" algn="ctr">
            <a:solidFill>
              <a:sysClr val="windowText" lastClr="000000"/>
            </a:solidFill>
            <a:prstDash val="solid"/>
            <a:miter lim="800000"/>
            <a:headEnd type="oval"/>
            <a:tailEnd type="triangle" w="lg" len="med"/>
          </a:ln>
          <a:effectLst/>
        </p:spPr>
      </p:cxnSp>
      <p:sp>
        <p:nvSpPr>
          <p:cNvPr id="29" name="ZoneTexte 28">
            <a:extLst>
              <a:ext uri="{FF2B5EF4-FFF2-40B4-BE49-F238E27FC236}">
                <a16:creationId xmlns:a16="http://schemas.microsoft.com/office/drawing/2014/main" id="{F9144E59-9D2B-4877-AF84-A5959B3FFFB2}"/>
              </a:ext>
            </a:extLst>
          </p:cNvPr>
          <p:cNvSpPr txBox="1"/>
          <p:nvPr/>
        </p:nvSpPr>
        <p:spPr>
          <a:xfrm>
            <a:off x="2409762" y="3832070"/>
            <a:ext cx="7747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Avignon</a:t>
            </a:r>
          </a:p>
        </p:txBody>
      </p:sp>
      <p:sp>
        <p:nvSpPr>
          <p:cNvPr id="43" name="ZoneTexte 42">
            <a:extLst>
              <a:ext uri="{FF2B5EF4-FFF2-40B4-BE49-F238E27FC236}">
                <a16:creationId xmlns:a16="http://schemas.microsoft.com/office/drawing/2014/main" id="{25919FB3-4745-4867-A745-F4BE677579F6}"/>
              </a:ext>
            </a:extLst>
          </p:cNvPr>
          <p:cNvSpPr txBox="1"/>
          <p:nvPr/>
        </p:nvSpPr>
        <p:spPr>
          <a:xfrm>
            <a:off x="2396402" y="2809708"/>
            <a:ext cx="885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Fagnières</a:t>
            </a:r>
          </a:p>
        </p:txBody>
      </p:sp>
      <p:sp>
        <p:nvSpPr>
          <p:cNvPr id="8" name="Ellipse 7">
            <a:extLst>
              <a:ext uri="{FF2B5EF4-FFF2-40B4-BE49-F238E27FC236}">
                <a16:creationId xmlns:a16="http://schemas.microsoft.com/office/drawing/2014/main" id="{7DDBCA9A-A042-3340-4B72-D32CDFFADEB1}"/>
              </a:ext>
            </a:extLst>
          </p:cNvPr>
          <p:cNvSpPr/>
          <p:nvPr/>
        </p:nvSpPr>
        <p:spPr>
          <a:xfrm>
            <a:off x="10040987" y="3671939"/>
            <a:ext cx="108000" cy="108000"/>
          </a:xfrm>
          <a:prstGeom prst="ellipse">
            <a:avLst/>
          </a:prstGeom>
          <a:solidFill>
            <a:srgbClr val="44546A"/>
          </a:solidFill>
          <a:ln w="1270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ndParaRPr>
          </a:p>
        </p:txBody>
      </p:sp>
      <p:sp>
        <p:nvSpPr>
          <p:cNvPr id="10" name="Rectangle 9">
            <a:extLst>
              <a:ext uri="{FF2B5EF4-FFF2-40B4-BE49-F238E27FC236}">
                <a16:creationId xmlns:a16="http://schemas.microsoft.com/office/drawing/2014/main" id="{4A81D7BA-A5A3-1AE7-9604-1079C6DE960F}"/>
              </a:ext>
            </a:extLst>
          </p:cNvPr>
          <p:cNvSpPr/>
          <p:nvPr/>
        </p:nvSpPr>
        <p:spPr>
          <a:xfrm>
            <a:off x="10155286" y="3561474"/>
            <a:ext cx="1792706"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1" u="none" strike="noStrike" kern="0" cap="none" spc="0" normalizeH="0" baseline="0" noProof="0" dirty="0">
                <a:ln>
                  <a:noFill/>
                </a:ln>
                <a:solidFill>
                  <a:srgbClr val="44546A"/>
                </a:solidFill>
                <a:effectLst/>
                <a:uLnTx/>
                <a:uFillTx/>
              </a:rPr>
              <a:t>Fagnières 1971-2000</a:t>
            </a:r>
          </a:p>
        </p:txBody>
      </p:sp>
      <p:sp>
        <p:nvSpPr>
          <p:cNvPr id="12" name="Ellipse 11">
            <a:extLst>
              <a:ext uri="{FF2B5EF4-FFF2-40B4-BE49-F238E27FC236}">
                <a16:creationId xmlns:a16="http://schemas.microsoft.com/office/drawing/2014/main" id="{6CCFD553-F3C5-0FAC-E020-77213B787F36}"/>
              </a:ext>
            </a:extLst>
          </p:cNvPr>
          <p:cNvSpPr/>
          <p:nvPr/>
        </p:nvSpPr>
        <p:spPr>
          <a:xfrm>
            <a:off x="10040987" y="4635805"/>
            <a:ext cx="108000" cy="108000"/>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ndParaRPr>
          </a:p>
        </p:txBody>
      </p:sp>
      <p:sp>
        <p:nvSpPr>
          <p:cNvPr id="14" name="Rectangle 13">
            <a:extLst>
              <a:ext uri="{FF2B5EF4-FFF2-40B4-BE49-F238E27FC236}">
                <a16:creationId xmlns:a16="http://schemas.microsoft.com/office/drawing/2014/main" id="{28BD52CB-FB74-F29C-A8FE-088C2DC8DAC7}"/>
              </a:ext>
            </a:extLst>
          </p:cNvPr>
          <p:cNvSpPr/>
          <p:nvPr/>
        </p:nvSpPr>
        <p:spPr>
          <a:xfrm>
            <a:off x="10155286" y="4539628"/>
            <a:ext cx="1792706"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1" u="none" strike="noStrike" kern="0" cap="none" spc="0" normalizeH="0" baseline="0" noProof="0" dirty="0">
                <a:ln>
                  <a:noFill/>
                </a:ln>
                <a:solidFill>
                  <a:srgbClr val="FFC000"/>
                </a:solidFill>
                <a:effectLst/>
                <a:uLnTx/>
                <a:uFillTx/>
              </a:rPr>
              <a:t>Avignon 1971-2000</a:t>
            </a:r>
          </a:p>
        </p:txBody>
      </p:sp>
      <p:sp>
        <p:nvSpPr>
          <p:cNvPr id="17" name="ZoneTexte 16">
            <a:extLst>
              <a:ext uri="{FF2B5EF4-FFF2-40B4-BE49-F238E27FC236}">
                <a16:creationId xmlns:a16="http://schemas.microsoft.com/office/drawing/2014/main" id="{F2623D58-68A5-9669-600B-8128D6E9566D}"/>
              </a:ext>
            </a:extLst>
          </p:cNvPr>
          <p:cNvSpPr txBox="1"/>
          <p:nvPr/>
        </p:nvSpPr>
        <p:spPr>
          <a:xfrm>
            <a:off x="5966963" y="6283557"/>
            <a:ext cx="1255472"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1" i="1" u="none" strike="noStrike" kern="0" cap="none" spc="0" normalizeH="0" baseline="0" noProof="0" dirty="0" err="1">
                <a:ln>
                  <a:noFill/>
                </a:ln>
                <a:solidFill>
                  <a:prstClr val="black"/>
                </a:solidFill>
                <a:effectLst/>
                <a:uLnTx/>
                <a:uFillTx/>
              </a:rPr>
              <a:t>Huglin</a:t>
            </a:r>
            <a:r>
              <a:rPr kumimoji="0" lang="fr-FR" sz="1600" b="1" i="1" u="none" strike="noStrike" kern="0" cap="none" spc="0" normalizeH="0" baseline="0" noProof="0" dirty="0">
                <a:ln>
                  <a:noFill/>
                </a:ln>
                <a:solidFill>
                  <a:prstClr val="black"/>
                </a:solidFill>
                <a:effectLst/>
                <a:uLnTx/>
                <a:uFillTx/>
              </a:rPr>
              <a:t> Index</a:t>
            </a:r>
          </a:p>
        </p:txBody>
      </p:sp>
      <p:sp>
        <p:nvSpPr>
          <p:cNvPr id="18" name="ZoneTexte 17">
            <a:extLst>
              <a:ext uri="{FF2B5EF4-FFF2-40B4-BE49-F238E27FC236}">
                <a16:creationId xmlns:a16="http://schemas.microsoft.com/office/drawing/2014/main" id="{4D4FD897-B368-41CF-588F-5099D0F1F25B}"/>
              </a:ext>
            </a:extLst>
          </p:cNvPr>
          <p:cNvSpPr txBox="1"/>
          <p:nvPr/>
        </p:nvSpPr>
        <p:spPr>
          <a:xfrm rot="16200000">
            <a:off x="2447197" y="4277006"/>
            <a:ext cx="2965375"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1" u="none" strike="noStrike" kern="0" cap="none" spc="0" normalizeH="0" baseline="0" noProof="0" dirty="0" err="1">
                <a:ln>
                  <a:noFill/>
                </a:ln>
                <a:solidFill>
                  <a:prstClr val="black"/>
                </a:solidFill>
                <a:effectLst/>
                <a:uLnTx/>
                <a:uFillTx/>
              </a:rPr>
              <a:t>Dryness</a:t>
            </a:r>
            <a:r>
              <a:rPr kumimoji="0" lang="fr-FR" sz="1600" b="1" i="1" u="none" strike="noStrike" kern="0" cap="none" spc="0" normalizeH="0" baseline="0" noProof="0" dirty="0">
                <a:ln>
                  <a:noFill/>
                </a:ln>
                <a:solidFill>
                  <a:prstClr val="black"/>
                </a:solidFill>
                <a:effectLst/>
                <a:uLnTx/>
                <a:uFillTx/>
              </a:rPr>
              <a:t> Index</a:t>
            </a:r>
          </a:p>
        </p:txBody>
      </p:sp>
      <p:sp>
        <p:nvSpPr>
          <p:cNvPr id="19" name="Rectangle 18">
            <a:extLst>
              <a:ext uri="{FF2B5EF4-FFF2-40B4-BE49-F238E27FC236}">
                <a16:creationId xmlns:a16="http://schemas.microsoft.com/office/drawing/2014/main" id="{5B213288-EFF2-64EA-D2C5-661F11FF2A9F}"/>
              </a:ext>
            </a:extLst>
          </p:cNvPr>
          <p:cNvSpPr/>
          <p:nvPr/>
        </p:nvSpPr>
        <p:spPr>
          <a:xfrm>
            <a:off x="4605207" y="2448424"/>
            <a:ext cx="853119"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dirty="0">
                <a:ln>
                  <a:noFill/>
                </a:ln>
                <a:solidFill>
                  <a:prstClr val="black"/>
                </a:solidFill>
                <a:effectLst/>
                <a:uLnTx/>
                <a:uFillTx/>
              </a:rPr>
              <a:t>Very cool</a:t>
            </a:r>
          </a:p>
        </p:txBody>
      </p:sp>
      <p:sp>
        <p:nvSpPr>
          <p:cNvPr id="20" name="Rectangle 19">
            <a:extLst>
              <a:ext uri="{FF2B5EF4-FFF2-40B4-BE49-F238E27FC236}">
                <a16:creationId xmlns:a16="http://schemas.microsoft.com/office/drawing/2014/main" id="{09EC06E9-1D2C-BA8B-EFF2-7D85D3F43C35}"/>
              </a:ext>
            </a:extLst>
          </p:cNvPr>
          <p:cNvSpPr/>
          <p:nvPr/>
        </p:nvSpPr>
        <p:spPr>
          <a:xfrm>
            <a:off x="7731073" y="2448424"/>
            <a:ext cx="978153"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dirty="0">
                <a:ln>
                  <a:noFill/>
                </a:ln>
                <a:solidFill>
                  <a:prstClr val="black"/>
                </a:solidFill>
                <a:effectLst/>
                <a:uLnTx/>
                <a:uFillTx/>
              </a:rPr>
              <a:t>Very warm</a:t>
            </a:r>
          </a:p>
        </p:txBody>
      </p:sp>
      <p:cxnSp>
        <p:nvCxnSpPr>
          <p:cNvPr id="21" name="Connecteur droit avec flèche 20">
            <a:extLst>
              <a:ext uri="{FF2B5EF4-FFF2-40B4-BE49-F238E27FC236}">
                <a16:creationId xmlns:a16="http://schemas.microsoft.com/office/drawing/2014/main" id="{474A1F8C-B934-2F98-50A6-CE05416DDA14}"/>
              </a:ext>
            </a:extLst>
          </p:cNvPr>
          <p:cNvCxnSpPr>
            <a:cxnSpLocks/>
            <a:stCxn id="19" idx="3"/>
            <a:endCxn id="20" idx="1"/>
          </p:cNvCxnSpPr>
          <p:nvPr/>
        </p:nvCxnSpPr>
        <p:spPr>
          <a:xfrm>
            <a:off x="5458326" y="2602313"/>
            <a:ext cx="2272747" cy="0"/>
          </a:xfrm>
          <a:prstGeom prst="straightConnector1">
            <a:avLst/>
          </a:prstGeom>
          <a:noFill/>
          <a:ln w="12700" cap="flat" cmpd="sng" algn="ctr">
            <a:solidFill>
              <a:sysClr val="windowText" lastClr="000000"/>
            </a:solidFill>
            <a:prstDash val="solid"/>
            <a:tailEnd type="triangle" w="lg" len="med"/>
          </a:ln>
          <a:effectLst/>
        </p:spPr>
      </p:cxnSp>
      <p:sp>
        <p:nvSpPr>
          <p:cNvPr id="22" name="Rectangle 21">
            <a:extLst>
              <a:ext uri="{FF2B5EF4-FFF2-40B4-BE49-F238E27FC236}">
                <a16:creationId xmlns:a16="http://schemas.microsoft.com/office/drawing/2014/main" id="{5F5E91BB-5FFD-61E4-648A-2C6AE684B9A5}"/>
              </a:ext>
            </a:extLst>
          </p:cNvPr>
          <p:cNvSpPr/>
          <p:nvPr/>
        </p:nvSpPr>
        <p:spPr>
          <a:xfrm>
            <a:off x="8784438" y="2902624"/>
            <a:ext cx="1016625"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1" kern="0" dirty="0">
                <a:solidFill>
                  <a:prstClr val="black"/>
                </a:solidFill>
              </a:rPr>
              <a:t>Very humid</a:t>
            </a:r>
            <a:endParaRPr kumimoji="0" lang="en-GB" sz="1400" b="0" i="1" u="none" strike="noStrike" kern="0" cap="none" spc="0" normalizeH="0" baseline="0" dirty="0">
              <a:ln>
                <a:noFill/>
              </a:ln>
              <a:solidFill>
                <a:prstClr val="black"/>
              </a:solidFill>
              <a:effectLst/>
              <a:uLnTx/>
              <a:uFillTx/>
            </a:endParaRPr>
          </a:p>
        </p:txBody>
      </p:sp>
      <p:sp>
        <p:nvSpPr>
          <p:cNvPr id="23" name="Rectangle 22">
            <a:extLst>
              <a:ext uri="{FF2B5EF4-FFF2-40B4-BE49-F238E27FC236}">
                <a16:creationId xmlns:a16="http://schemas.microsoft.com/office/drawing/2014/main" id="{CF9FA791-D2FC-4227-F8A3-C9B62238B9F2}"/>
              </a:ext>
            </a:extLst>
          </p:cNvPr>
          <p:cNvSpPr/>
          <p:nvPr/>
        </p:nvSpPr>
        <p:spPr>
          <a:xfrm>
            <a:off x="8827821" y="5612026"/>
            <a:ext cx="995192"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dirty="0">
                <a:ln>
                  <a:noFill/>
                </a:ln>
                <a:solidFill>
                  <a:prstClr val="black"/>
                </a:solidFill>
                <a:effectLst/>
                <a:uLnTx/>
                <a:uFillTx/>
              </a:rPr>
              <a:t>Very dry</a:t>
            </a:r>
          </a:p>
        </p:txBody>
      </p:sp>
      <p:cxnSp>
        <p:nvCxnSpPr>
          <p:cNvPr id="24" name="Connecteur droit avec flèche 23">
            <a:extLst>
              <a:ext uri="{FF2B5EF4-FFF2-40B4-BE49-F238E27FC236}">
                <a16:creationId xmlns:a16="http://schemas.microsoft.com/office/drawing/2014/main" id="{26ECA245-5C22-6F69-2971-0D6176F9EFE1}"/>
              </a:ext>
            </a:extLst>
          </p:cNvPr>
          <p:cNvCxnSpPr>
            <a:stCxn id="22" idx="2"/>
            <a:endCxn id="23" idx="0"/>
          </p:cNvCxnSpPr>
          <p:nvPr/>
        </p:nvCxnSpPr>
        <p:spPr>
          <a:xfrm>
            <a:off x="9292751" y="3210401"/>
            <a:ext cx="0" cy="2401625"/>
          </a:xfrm>
          <a:prstGeom prst="straightConnector1">
            <a:avLst/>
          </a:prstGeom>
          <a:noFill/>
          <a:ln w="12700" cap="flat" cmpd="sng" algn="ctr">
            <a:solidFill>
              <a:sysClr val="windowText" lastClr="000000"/>
            </a:solidFill>
            <a:prstDash val="solid"/>
            <a:tailEnd type="triangle" w="lg" len="med"/>
          </a:ln>
          <a:effectLst/>
        </p:spPr>
      </p:cxnSp>
      <p:graphicFrame>
        <p:nvGraphicFramePr>
          <p:cNvPr id="3" name="Graphique 2">
            <a:extLst>
              <a:ext uri="{FF2B5EF4-FFF2-40B4-BE49-F238E27FC236}">
                <a16:creationId xmlns:a16="http://schemas.microsoft.com/office/drawing/2014/main" id="{2DF6FD2E-68EC-76CB-41F3-E014316E6644}"/>
              </a:ext>
            </a:extLst>
          </p:cNvPr>
          <p:cNvGraphicFramePr>
            <a:graphicFrameLocks/>
          </p:cNvGraphicFramePr>
          <p:nvPr/>
        </p:nvGraphicFramePr>
        <p:xfrm>
          <a:off x="4054012" y="2739628"/>
          <a:ext cx="5040000" cy="360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3814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F7E62D15-01BD-ADF9-4D72-BA541B51B6C0}"/>
              </a:ext>
            </a:extLst>
          </p:cNvPr>
          <p:cNvSpPr>
            <a:spLocks noGrp="1"/>
          </p:cNvSpPr>
          <p:nvPr>
            <p:ph idx="1"/>
          </p:nvPr>
        </p:nvSpPr>
        <p:spPr>
          <a:xfrm>
            <a:off x="838200" y="1825625"/>
            <a:ext cx="10515600" cy="468911"/>
          </a:xfrm>
        </p:spPr>
        <p:txBody>
          <a:bodyPr>
            <a:noAutofit/>
          </a:bodyPr>
          <a:lstStyle/>
          <a:p>
            <a:pPr>
              <a:buFont typeface="Wingdings" panose="05000000000000000000" pitchFamily="2" charset="2"/>
              <a:buChar char="Ø"/>
            </a:pPr>
            <a:r>
              <a:rPr lang="en-GB" sz="2000" dirty="0"/>
              <a:t>Shifting viticultural landscapes </a:t>
            </a:r>
            <a:r>
              <a:rPr lang="en-GB" sz="2000" dirty="0">
                <a:sym typeface="Wingdings" panose="05000000000000000000" pitchFamily="2" charset="2"/>
              </a:rPr>
              <a:t> Case of Agroclimatic indices</a:t>
            </a: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p:txBody>
      </p:sp>
      <p:sp>
        <p:nvSpPr>
          <p:cNvPr id="2" name="Titre 1">
            <a:extLst>
              <a:ext uri="{FF2B5EF4-FFF2-40B4-BE49-F238E27FC236}">
                <a16:creationId xmlns:a16="http://schemas.microsoft.com/office/drawing/2014/main" id="{ECD42B21-DA53-4F8E-94CD-E3E3BD8A93DE}"/>
              </a:ext>
            </a:extLst>
          </p:cNvPr>
          <p:cNvSpPr>
            <a:spLocks noGrp="1"/>
          </p:cNvSpPr>
          <p:nvPr>
            <p:ph type="title"/>
          </p:nvPr>
        </p:nvSpPr>
        <p:spPr/>
        <p:txBody>
          <a:bodyPr/>
          <a:lstStyle/>
          <a:p>
            <a:r>
              <a:rPr lang="en-GB" dirty="0"/>
              <a:t>Climate change in the wine sector</a:t>
            </a:r>
            <a:endParaRPr lang="fr-FR" dirty="0"/>
          </a:p>
        </p:txBody>
      </p:sp>
      <p:sp>
        <p:nvSpPr>
          <p:cNvPr id="25" name="Ellipse 24">
            <a:extLst>
              <a:ext uri="{FF2B5EF4-FFF2-40B4-BE49-F238E27FC236}">
                <a16:creationId xmlns:a16="http://schemas.microsoft.com/office/drawing/2014/main" id="{C4829FF7-8264-4E4D-A831-80A844DCDCFB}"/>
              </a:ext>
            </a:extLst>
          </p:cNvPr>
          <p:cNvSpPr/>
          <p:nvPr/>
        </p:nvSpPr>
        <p:spPr>
          <a:xfrm>
            <a:off x="1589288" y="3081277"/>
            <a:ext cx="108000" cy="108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Ellipse 26">
            <a:extLst>
              <a:ext uri="{FF2B5EF4-FFF2-40B4-BE49-F238E27FC236}">
                <a16:creationId xmlns:a16="http://schemas.microsoft.com/office/drawing/2014/main" id="{863AAC22-B9A4-428A-9119-713EFCFED735}"/>
              </a:ext>
            </a:extLst>
          </p:cNvPr>
          <p:cNvSpPr/>
          <p:nvPr/>
        </p:nvSpPr>
        <p:spPr>
          <a:xfrm>
            <a:off x="1589288" y="3599176"/>
            <a:ext cx="108000" cy="108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3E5979A4-48BF-4BCB-BC47-2C507B2B9A50}"/>
              </a:ext>
            </a:extLst>
          </p:cNvPr>
          <p:cNvSpPr txBox="1"/>
          <p:nvPr/>
        </p:nvSpPr>
        <p:spPr>
          <a:xfrm>
            <a:off x="9681601" y="6414447"/>
            <a:ext cx="22543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prstClr val="black"/>
                </a:solidFill>
                <a:effectLst/>
                <a:uLnTx/>
                <a:uFillTx/>
              </a:rPr>
              <a:t>Data source</a:t>
            </a:r>
            <a:r>
              <a:rPr kumimoji="0" lang="fr-FR" sz="1200" b="0" i="1" u="none" strike="noStrike" kern="0" cap="none" spc="0" normalizeH="0" baseline="0" noProof="0" dirty="0">
                <a:ln>
                  <a:noFill/>
                </a:ln>
                <a:solidFill>
                  <a:prstClr val="black"/>
                </a:solidFill>
                <a:effectLst/>
                <a:uLnTx/>
                <a:uFillTx/>
                <a:latin typeface="Calibri" panose="020F0502020204030204"/>
                <a:ea typeface="+mn-ea"/>
                <a:cs typeface="+mn-cs"/>
              </a:rPr>
              <a:t> : CLIMATIK-INRAE</a:t>
            </a:r>
          </a:p>
        </p:txBody>
      </p:sp>
      <p:pic>
        <p:nvPicPr>
          <p:cNvPr id="36" name="Image 35">
            <a:extLst>
              <a:ext uri="{FF2B5EF4-FFF2-40B4-BE49-F238E27FC236}">
                <a16:creationId xmlns:a16="http://schemas.microsoft.com/office/drawing/2014/main" id="{85CAD6E1-13D2-416D-BC95-463BD8467DE0}"/>
              </a:ext>
            </a:extLst>
          </p:cNvPr>
          <p:cNvPicPr>
            <a:picLocks noChangeAspect="1"/>
          </p:cNvPicPr>
          <p:nvPr/>
        </p:nvPicPr>
        <p:blipFill rotWithShape="1">
          <a:blip r:embed="rId3"/>
          <a:srcRect l="8115" t="20997" r="8706" b="22500"/>
          <a:stretch/>
        </p:blipFill>
        <p:spPr>
          <a:xfrm>
            <a:off x="486520" y="2528651"/>
            <a:ext cx="2310624" cy="2222235"/>
          </a:xfrm>
          <a:prstGeom prst="rect">
            <a:avLst/>
          </a:prstGeom>
        </p:spPr>
      </p:pic>
      <p:sp>
        <p:nvSpPr>
          <p:cNvPr id="37" name="Rectangle à coins arrondis 2">
            <a:extLst>
              <a:ext uri="{FF2B5EF4-FFF2-40B4-BE49-F238E27FC236}">
                <a16:creationId xmlns:a16="http://schemas.microsoft.com/office/drawing/2014/main" id="{ECCEA568-86C4-4FBB-859C-0CD67F0A7551}"/>
              </a:ext>
            </a:extLst>
          </p:cNvPr>
          <p:cNvSpPr/>
          <p:nvPr/>
        </p:nvSpPr>
        <p:spPr>
          <a:xfrm>
            <a:off x="795968" y="4863016"/>
            <a:ext cx="339370" cy="202784"/>
          </a:xfrm>
          <a:prstGeom prst="roundRect">
            <a:avLst/>
          </a:prstGeom>
          <a:solidFill>
            <a:srgbClr val="73B273"/>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45338E54-98BC-48B7-9974-2C7CFF0C79BC}"/>
              </a:ext>
            </a:extLst>
          </p:cNvPr>
          <p:cNvSpPr txBox="1"/>
          <p:nvPr/>
        </p:nvSpPr>
        <p:spPr>
          <a:xfrm>
            <a:off x="1164743" y="4810519"/>
            <a:ext cx="168668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small" spc="0" normalizeH="0" baseline="0" noProof="0" dirty="0">
                <a:ln>
                  <a:noFill/>
                </a:ln>
                <a:solidFill>
                  <a:prstClr val="black"/>
                </a:solidFill>
                <a:effectLst/>
                <a:uLnTx/>
                <a:uFillTx/>
              </a:rPr>
              <a:t>French Wine </a:t>
            </a:r>
            <a:r>
              <a:rPr kumimoji="0" lang="fr-FR" sz="1400" b="1" i="0" u="none" strike="noStrike" kern="0" cap="small" spc="0" normalizeH="0" baseline="0" noProof="0" dirty="0" err="1">
                <a:ln>
                  <a:noFill/>
                </a:ln>
                <a:solidFill>
                  <a:prstClr val="black"/>
                </a:solidFill>
                <a:effectLst/>
                <a:uLnTx/>
                <a:uFillTx/>
              </a:rPr>
              <a:t>Regions</a:t>
            </a:r>
            <a:endParaRPr kumimoji="0" lang="fr-FR" sz="1400" b="1" i="0" u="none" strike="noStrike" kern="0" cap="small" spc="0" normalizeH="0" baseline="0" noProof="0" dirty="0">
              <a:ln>
                <a:noFill/>
              </a:ln>
              <a:solidFill>
                <a:prstClr val="black"/>
              </a:solidFill>
              <a:effectLst/>
              <a:uLnTx/>
              <a:uFillTx/>
            </a:endParaRPr>
          </a:p>
        </p:txBody>
      </p:sp>
      <p:cxnSp>
        <p:nvCxnSpPr>
          <p:cNvPr id="39" name="Connecteur droit avec flèche 38">
            <a:extLst>
              <a:ext uri="{FF2B5EF4-FFF2-40B4-BE49-F238E27FC236}">
                <a16:creationId xmlns:a16="http://schemas.microsoft.com/office/drawing/2014/main" id="{C899FD72-F366-41F2-895E-760B3E441D25}"/>
              </a:ext>
            </a:extLst>
          </p:cNvPr>
          <p:cNvCxnSpPr/>
          <p:nvPr/>
        </p:nvCxnSpPr>
        <p:spPr>
          <a:xfrm>
            <a:off x="1845934" y="3102444"/>
            <a:ext cx="1440000" cy="0"/>
          </a:xfrm>
          <a:prstGeom prst="straightConnector1">
            <a:avLst/>
          </a:prstGeom>
          <a:noFill/>
          <a:ln w="12700" cap="flat" cmpd="sng" algn="ctr">
            <a:solidFill>
              <a:sysClr val="windowText" lastClr="000000"/>
            </a:solidFill>
            <a:prstDash val="solid"/>
            <a:miter lim="800000"/>
            <a:headEnd type="oval"/>
            <a:tailEnd type="triangle" w="lg" len="med"/>
          </a:ln>
          <a:effectLst/>
        </p:spPr>
      </p:cxnSp>
      <p:cxnSp>
        <p:nvCxnSpPr>
          <p:cNvPr id="42" name="Connecteur droit avec flèche 41">
            <a:extLst>
              <a:ext uri="{FF2B5EF4-FFF2-40B4-BE49-F238E27FC236}">
                <a16:creationId xmlns:a16="http://schemas.microsoft.com/office/drawing/2014/main" id="{10F12685-99F9-404D-AD67-88FCD2B1C71E}"/>
              </a:ext>
            </a:extLst>
          </p:cNvPr>
          <p:cNvCxnSpPr/>
          <p:nvPr/>
        </p:nvCxnSpPr>
        <p:spPr>
          <a:xfrm>
            <a:off x="1961041" y="4124574"/>
            <a:ext cx="1296000" cy="0"/>
          </a:xfrm>
          <a:prstGeom prst="straightConnector1">
            <a:avLst/>
          </a:prstGeom>
          <a:noFill/>
          <a:ln w="12700" cap="flat" cmpd="sng" algn="ctr">
            <a:solidFill>
              <a:sysClr val="windowText" lastClr="000000"/>
            </a:solidFill>
            <a:prstDash val="solid"/>
            <a:miter lim="800000"/>
            <a:headEnd type="oval"/>
            <a:tailEnd type="triangle" w="lg" len="med"/>
          </a:ln>
          <a:effectLst/>
        </p:spPr>
      </p:cxnSp>
      <p:sp>
        <p:nvSpPr>
          <p:cNvPr id="29" name="ZoneTexte 28">
            <a:extLst>
              <a:ext uri="{FF2B5EF4-FFF2-40B4-BE49-F238E27FC236}">
                <a16:creationId xmlns:a16="http://schemas.microsoft.com/office/drawing/2014/main" id="{F9144E59-9D2B-4877-AF84-A5959B3FFFB2}"/>
              </a:ext>
            </a:extLst>
          </p:cNvPr>
          <p:cNvSpPr txBox="1"/>
          <p:nvPr/>
        </p:nvSpPr>
        <p:spPr>
          <a:xfrm>
            <a:off x="2409762" y="3832070"/>
            <a:ext cx="7747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Avignon</a:t>
            </a:r>
          </a:p>
        </p:txBody>
      </p:sp>
      <p:sp>
        <p:nvSpPr>
          <p:cNvPr id="43" name="ZoneTexte 42">
            <a:extLst>
              <a:ext uri="{FF2B5EF4-FFF2-40B4-BE49-F238E27FC236}">
                <a16:creationId xmlns:a16="http://schemas.microsoft.com/office/drawing/2014/main" id="{25919FB3-4745-4867-A745-F4BE677579F6}"/>
              </a:ext>
            </a:extLst>
          </p:cNvPr>
          <p:cNvSpPr txBox="1"/>
          <p:nvPr/>
        </p:nvSpPr>
        <p:spPr>
          <a:xfrm>
            <a:off x="2396402" y="2809708"/>
            <a:ext cx="885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Fagnières</a:t>
            </a:r>
          </a:p>
        </p:txBody>
      </p:sp>
      <p:sp>
        <p:nvSpPr>
          <p:cNvPr id="17" name="ZoneTexte 16">
            <a:extLst>
              <a:ext uri="{FF2B5EF4-FFF2-40B4-BE49-F238E27FC236}">
                <a16:creationId xmlns:a16="http://schemas.microsoft.com/office/drawing/2014/main" id="{F2623D58-68A5-9669-600B-8128D6E9566D}"/>
              </a:ext>
            </a:extLst>
          </p:cNvPr>
          <p:cNvSpPr txBox="1"/>
          <p:nvPr/>
        </p:nvSpPr>
        <p:spPr>
          <a:xfrm>
            <a:off x="5966963" y="6283557"/>
            <a:ext cx="1255472"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1" i="1" u="none" strike="noStrike" kern="0" cap="none" spc="0" normalizeH="0" baseline="0" noProof="0" dirty="0" err="1">
                <a:ln>
                  <a:noFill/>
                </a:ln>
                <a:solidFill>
                  <a:prstClr val="black"/>
                </a:solidFill>
                <a:effectLst/>
                <a:uLnTx/>
                <a:uFillTx/>
              </a:rPr>
              <a:t>Huglin</a:t>
            </a:r>
            <a:r>
              <a:rPr kumimoji="0" lang="fr-FR" sz="1600" b="1" i="1" u="none" strike="noStrike" kern="0" cap="none" spc="0" normalizeH="0" baseline="0" noProof="0" dirty="0">
                <a:ln>
                  <a:noFill/>
                </a:ln>
                <a:solidFill>
                  <a:prstClr val="black"/>
                </a:solidFill>
                <a:effectLst/>
                <a:uLnTx/>
                <a:uFillTx/>
              </a:rPr>
              <a:t> Index</a:t>
            </a:r>
          </a:p>
        </p:txBody>
      </p:sp>
      <p:sp>
        <p:nvSpPr>
          <p:cNvPr id="18" name="ZoneTexte 17">
            <a:extLst>
              <a:ext uri="{FF2B5EF4-FFF2-40B4-BE49-F238E27FC236}">
                <a16:creationId xmlns:a16="http://schemas.microsoft.com/office/drawing/2014/main" id="{4D4FD897-B368-41CF-588F-5099D0F1F25B}"/>
              </a:ext>
            </a:extLst>
          </p:cNvPr>
          <p:cNvSpPr txBox="1"/>
          <p:nvPr/>
        </p:nvSpPr>
        <p:spPr>
          <a:xfrm rot="16200000">
            <a:off x="2447197" y="4277006"/>
            <a:ext cx="2965375"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1" u="none" strike="noStrike" kern="0" cap="none" spc="0" normalizeH="0" baseline="0" noProof="0" dirty="0" err="1">
                <a:ln>
                  <a:noFill/>
                </a:ln>
                <a:solidFill>
                  <a:prstClr val="black"/>
                </a:solidFill>
                <a:effectLst/>
                <a:uLnTx/>
                <a:uFillTx/>
              </a:rPr>
              <a:t>Dryness</a:t>
            </a:r>
            <a:r>
              <a:rPr kumimoji="0" lang="fr-FR" sz="1600" b="1" i="1" u="none" strike="noStrike" kern="0" cap="none" spc="0" normalizeH="0" baseline="0" noProof="0" dirty="0">
                <a:ln>
                  <a:noFill/>
                </a:ln>
                <a:solidFill>
                  <a:prstClr val="black"/>
                </a:solidFill>
                <a:effectLst/>
                <a:uLnTx/>
                <a:uFillTx/>
              </a:rPr>
              <a:t> Index</a:t>
            </a:r>
          </a:p>
        </p:txBody>
      </p:sp>
      <p:sp>
        <p:nvSpPr>
          <p:cNvPr id="19" name="Rectangle 18">
            <a:extLst>
              <a:ext uri="{FF2B5EF4-FFF2-40B4-BE49-F238E27FC236}">
                <a16:creationId xmlns:a16="http://schemas.microsoft.com/office/drawing/2014/main" id="{5B213288-EFF2-64EA-D2C5-661F11FF2A9F}"/>
              </a:ext>
            </a:extLst>
          </p:cNvPr>
          <p:cNvSpPr/>
          <p:nvPr/>
        </p:nvSpPr>
        <p:spPr>
          <a:xfrm>
            <a:off x="4605207" y="2448424"/>
            <a:ext cx="853119"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dirty="0">
                <a:ln>
                  <a:noFill/>
                </a:ln>
                <a:solidFill>
                  <a:prstClr val="black"/>
                </a:solidFill>
                <a:effectLst/>
                <a:uLnTx/>
                <a:uFillTx/>
              </a:rPr>
              <a:t>Very cool</a:t>
            </a:r>
          </a:p>
        </p:txBody>
      </p:sp>
      <p:sp>
        <p:nvSpPr>
          <p:cNvPr id="20" name="Rectangle 19">
            <a:extLst>
              <a:ext uri="{FF2B5EF4-FFF2-40B4-BE49-F238E27FC236}">
                <a16:creationId xmlns:a16="http://schemas.microsoft.com/office/drawing/2014/main" id="{09EC06E9-1D2C-BA8B-EFF2-7D85D3F43C35}"/>
              </a:ext>
            </a:extLst>
          </p:cNvPr>
          <p:cNvSpPr/>
          <p:nvPr/>
        </p:nvSpPr>
        <p:spPr>
          <a:xfrm>
            <a:off x="7731073" y="2448424"/>
            <a:ext cx="978153"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dirty="0">
                <a:ln>
                  <a:noFill/>
                </a:ln>
                <a:solidFill>
                  <a:prstClr val="black"/>
                </a:solidFill>
                <a:effectLst/>
                <a:uLnTx/>
                <a:uFillTx/>
              </a:rPr>
              <a:t>Very warm</a:t>
            </a:r>
          </a:p>
        </p:txBody>
      </p:sp>
      <p:cxnSp>
        <p:nvCxnSpPr>
          <p:cNvPr id="21" name="Connecteur droit avec flèche 20">
            <a:extLst>
              <a:ext uri="{FF2B5EF4-FFF2-40B4-BE49-F238E27FC236}">
                <a16:creationId xmlns:a16="http://schemas.microsoft.com/office/drawing/2014/main" id="{474A1F8C-B934-2F98-50A6-CE05416DDA14}"/>
              </a:ext>
            </a:extLst>
          </p:cNvPr>
          <p:cNvCxnSpPr>
            <a:cxnSpLocks/>
            <a:stCxn id="19" idx="3"/>
            <a:endCxn id="20" idx="1"/>
          </p:cNvCxnSpPr>
          <p:nvPr/>
        </p:nvCxnSpPr>
        <p:spPr>
          <a:xfrm>
            <a:off x="5458326" y="2602313"/>
            <a:ext cx="2272747" cy="0"/>
          </a:xfrm>
          <a:prstGeom prst="straightConnector1">
            <a:avLst/>
          </a:prstGeom>
          <a:noFill/>
          <a:ln w="12700" cap="flat" cmpd="sng" algn="ctr">
            <a:solidFill>
              <a:sysClr val="windowText" lastClr="000000"/>
            </a:solidFill>
            <a:prstDash val="solid"/>
            <a:tailEnd type="triangle" w="lg" len="med"/>
          </a:ln>
          <a:effectLst/>
        </p:spPr>
      </p:cxnSp>
      <p:sp>
        <p:nvSpPr>
          <p:cNvPr id="22" name="Rectangle 21">
            <a:extLst>
              <a:ext uri="{FF2B5EF4-FFF2-40B4-BE49-F238E27FC236}">
                <a16:creationId xmlns:a16="http://schemas.microsoft.com/office/drawing/2014/main" id="{5F5E91BB-5FFD-61E4-648A-2C6AE684B9A5}"/>
              </a:ext>
            </a:extLst>
          </p:cNvPr>
          <p:cNvSpPr/>
          <p:nvPr/>
        </p:nvSpPr>
        <p:spPr>
          <a:xfrm>
            <a:off x="8784438" y="2902624"/>
            <a:ext cx="1016625"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1" kern="0" dirty="0">
                <a:solidFill>
                  <a:prstClr val="black"/>
                </a:solidFill>
              </a:rPr>
              <a:t>Very humid</a:t>
            </a:r>
            <a:endParaRPr kumimoji="0" lang="en-GB" sz="1400" b="0" i="1" u="none" strike="noStrike" kern="0" cap="none" spc="0" normalizeH="0" baseline="0" dirty="0">
              <a:ln>
                <a:noFill/>
              </a:ln>
              <a:solidFill>
                <a:prstClr val="black"/>
              </a:solidFill>
              <a:effectLst/>
              <a:uLnTx/>
              <a:uFillTx/>
            </a:endParaRPr>
          </a:p>
        </p:txBody>
      </p:sp>
      <p:sp>
        <p:nvSpPr>
          <p:cNvPr id="23" name="Rectangle 22">
            <a:extLst>
              <a:ext uri="{FF2B5EF4-FFF2-40B4-BE49-F238E27FC236}">
                <a16:creationId xmlns:a16="http://schemas.microsoft.com/office/drawing/2014/main" id="{CF9FA791-D2FC-4227-F8A3-C9B62238B9F2}"/>
              </a:ext>
            </a:extLst>
          </p:cNvPr>
          <p:cNvSpPr/>
          <p:nvPr/>
        </p:nvSpPr>
        <p:spPr>
          <a:xfrm>
            <a:off x="8827821" y="5612026"/>
            <a:ext cx="995192"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dirty="0">
                <a:ln>
                  <a:noFill/>
                </a:ln>
                <a:solidFill>
                  <a:prstClr val="black"/>
                </a:solidFill>
                <a:effectLst/>
                <a:uLnTx/>
                <a:uFillTx/>
              </a:rPr>
              <a:t>Very dry</a:t>
            </a:r>
          </a:p>
        </p:txBody>
      </p:sp>
      <p:cxnSp>
        <p:nvCxnSpPr>
          <p:cNvPr id="24" name="Connecteur droit avec flèche 23">
            <a:extLst>
              <a:ext uri="{FF2B5EF4-FFF2-40B4-BE49-F238E27FC236}">
                <a16:creationId xmlns:a16="http://schemas.microsoft.com/office/drawing/2014/main" id="{26ECA245-5C22-6F69-2971-0D6176F9EFE1}"/>
              </a:ext>
            </a:extLst>
          </p:cNvPr>
          <p:cNvCxnSpPr>
            <a:stCxn id="22" idx="2"/>
            <a:endCxn id="23" idx="0"/>
          </p:cNvCxnSpPr>
          <p:nvPr/>
        </p:nvCxnSpPr>
        <p:spPr>
          <a:xfrm>
            <a:off x="9292751" y="3210401"/>
            <a:ext cx="0" cy="2401625"/>
          </a:xfrm>
          <a:prstGeom prst="straightConnector1">
            <a:avLst/>
          </a:prstGeom>
          <a:noFill/>
          <a:ln w="12700" cap="flat" cmpd="sng" algn="ctr">
            <a:solidFill>
              <a:sysClr val="windowText" lastClr="000000"/>
            </a:solidFill>
            <a:prstDash val="solid"/>
            <a:tailEnd type="triangle" w="lg" len="med"/>
          </a:ln>
          <a:effectLst/>
        </p:spPr>
      </p:cxnSp>
      <p:graphicFrame>
        <p:nvGraphicFramePr>
          <p:cNvPr id="3" name="Graphique 2">
            <a:extLst>
              <a:ext uri="{FF2B5EF4-FFF2-40B4-BE49-F238E27FC236}">
                <a16:creationId xmlns:a16="http://schemas.microsoft.com/office/drawing/2014/main" id="{2DF6FD2E-68EC-76CB-41F3-E014316E6644}"/>
              </a:ext>
            </a:extLst>
          </p:cNvPr>
          <p:cNvGraphicFramePr>
            <a:graphicFrameLocks/>
          </p:cNvGraphicFramePr>
          <p:nvPr/>
        </p:nvGraphicFramePr>
        <p:xfrm>
          <a:off x="4054012" y="2739628"/>
          <a:ext cx="504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4" name="Ellipse 3">
            <a:extLst>
              <a:ext uri="{FF2B5EF4-FFF2-40B4-BE49-F238E27FC236}">
                <a16:creationId xmlns:a16="http://schemas.microsoft.com/office/drawing/2014/main" id="{AA72B9A0-A498-6D04-E46D-F998685E2260}"/>
              </a:ext>
            </a:extLst>
          </p:cNvPr>
          <p:cNvSpPr/>
          <p:nvPr/>
        </p:nvSpPr>
        <p:spPr>
          <a:xfrm>
            <a:off x="10040987" y="3671939"/>
            <a:ext cx="108000" cy="108000"/>
          </a:xfrm>
          <a:prstGeom prst="ellipse">
            <a:avLst/>
          </a:prstGeom>
          <a:solidFill>
            <a:srgbClr val="44546A"/>
          </a:solidFill>
          <a:ln w="1270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ndParaRPr>
          </a:p>
        </p:txBody>
      </p:sp>
      <p:sp>
        <p:nvSpPr>
          <p:cNvPr id="5" name="Ellipse 4">
            <a:extLst>
              <a:ext uri="{FF2B5EF4-FFF2-40B4-BE49-F238E27FC236}">
                <a16:creationId xmlns:a16="http://schemas.microsoft.com/office/drawing/2014/main" id="{7A9E0378-DCE3-ED64-5814-D068DF1D0960}"/>
              </a:ext>
            </a:extLst>
          </p:cNvPr>
          <p:cNvSpPr/>
          <p:nvPr/>
        </p:nvSpPr>
        <p:spPr>
          <a:xfrm>
            <a:off x="10034688" y="3944204"/>
            <a:ext cx="108000" cy="10800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ndParaRPr>
          </a:p>
        </p:txBody>
      </p:sp>
      <p:sp>
        <p:nvSpPr>
          <p:cNvPr id="6" name="Rectangle 5">
            <a:extLst>
              <a:ext uri="{FF2B5EF4-FFF2-40B4-BE49-F238E27FC236}">
                <a16:creationId xmlns:a16="http://schemas.microsoft.com/office/drawing/2014/main" id="{38CD6CA9-2BC7-146F-B44E-EBC94E369470}"/>
              </a:ext>
            </a:extLst>
          </p:cNvPr>
          <p:cNvSpPr/>
          <p:nvPr/>
        </p:nvSpPr>
        <p:spPr>
          <a:xfrm>
            <a:off x="10155286" y="3561474"/>
            <a:ext cx="1792706"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1" u="none" strike="noStrike" kern="0" cap="none" spc="0" normalizeH="0" baseline="0" noProof="0" dirty="0">
                <a:ln>
                  <a:noFill/>
                </a:ln>
                <a:solidFill>
                  <a:srgbClr val="44546A"/>
                </a:solidFill>
                <a:effectLst/>
                <a:uLnTx/>
                <a:uFillTx/>
              </a:rPr>
              <a:t>Fagnières 1971-2000</a:t>
            </a:r>
          </a:p>
        </p:txBody>
      </p:sp>
      <p:sp>
        <p:nvSpPr>
          <p:cNvPr id="9" name="Rectangle 8">
            <a:extLst>
              <a:ext uri="{FF2B5EF4-FFF2-40B4-BE49-F238E27FC236}">
                <a16:creationId xmlns:a16="http://schemas.microsoft.com/office/drawing/2014/main" id="{EADD4877-377C-1EEE-BB33-6821FF111BB2}"/>
              </a:ext>
            </a:extLst>
          </p:cNvPr>
          <p:cNvSpPr/>
          <p:nvPr/>
        </p:nvSpPr>
        <p:spPr>
          <a:xfrm>
            <a:off x="10148987" y="3833739"/>
            <a:ext cx="1792706"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1" u="none" strike="noStrike" kern="0" cap="none" spc="0" normalizeH="0" baseline="0" noProof="0" dirty="0">
                <a:ln>
                  <a:noFill/>
                </a:ln>
                <a:solidFill>
                  <a:srgbClr val="5B9BD5"/>
                </a:solidFill>
                <a:effectLst/>
                <a:uLnTx/>
                <a:uFillTx/>
              </a:rPr>
              <a:t>Fagnières 2001-2023</a:t>
            </a:r>
          </a:p>
        </p:txBody>
      </p:sp>
      <p:sp>
        <p:nvSpPr>
          <p:cNvPr id="11" name="Ellipse 10">
            <a:extLst>
              <a:ext uri="{FF2B5EF4-FFF2-40B4-BE49-F238E27FC236}">
                <a16:creationId xmlns:a16="http://schemas.microsoft.com/office/drawing/2014/main" id="{3FF85D70-D2C7-1604-3544-03B3C2B272CA}"/>
              </a:ext>
            </a:extLst>
          </p:cNvPr>
          <p:cNvSpPr/>
          <p:nvPr/>
        </p:nvSpPr>
        <p:spPr>
          <a:xfrm>
            <a:off x="10040987" y="4635805"/>
            <a:ext cx="108000" cy="108000"/>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ndParaRPr>
          </a:p>
        </p:txBody>
      </p:sp>
      <p:sp>
        <p:nvSpPr>
          <p:cNvPr id="13" name="Ellipse 12">
            <a:extLst>
              <a:ext uri="{FF2B5EF4-FFF2-40B4-BE49-F238E27FC236}">
                <a16:creationId xmlns:a16="http://schemas.microsoft.com/office/drawing/2014/main" id="{3D2B4013-7050-144F-F454-FBCFE220E81A}"/>
              </a:ext>
            </a:extLst>
          </p:cNvPr>
          <p:cNvSpPr/>
          <p:nvPr/>
        </p:nvSpPr>
        <p:spPr>
          <a:xfrm>
            <a:off x="10040987" y="4914718"/>
            <a:ext cx="108000" cy="108000"/>
          </a:xfrm>
          <a:prstGeom prst="ellipse">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ndParaRPr>
          </a:p>
        </p:txBody>
      </p:sp>
      <p:sp>
        <p:nvSpPr>
          <p:cNvPr id="15" name="Rectangle 14">
            <a:extLst>
              <a:ext uri="{FF2B5EF4-FFF2-40B4-BE49-F238E27FC236}">
                <a16:creationId xmlns:a16="http://schemas.microsoft.com/office/drawing/2014/main" id="{BD80459D-D197-D643-CE76-E99636389B6A}"/>
              </a:ext>
            </a:extLst>
          </p:cNvPr>
          <p:cNvSpPr/>
          <p:nvPr/>
        </p:nvSpPr>
        <p:spPr>
          <a:xfrm>
            <a:off x="10155286" y="4539628"/>
            <a:ext cx="1792706"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1" u="none" strike="noStrike" kern="0" cap="none" spc="0" normalizeH="0" baseline="0" noProof="0" dirty="0">
                <a:ln>
                  <a:noFill/>
                </a:ln>
                <a:solidFill>
                  <a:srgbClr val="FFC000"/>
                </a:solidFill>
                <a:effectLst/>
                <a:uLnTx/>
                <a:uFillTx/>
              </a:rPr>
              <a:t>Avignon 1971-2000</a:t>
            </a:r>
          </a:p>
        </p:txBody>
      </p:sp>
      <p:sp>
        <p:nvSpPr>
          <p:cNvPr id="16" name="Rectangle 15">
            <a:extLst>
              <a:ext uri="{FF2B5EF4-FFF2-40B4-BE49-F238E27FC236}">
                <a16:creationId xmlns:a16="http://schemas.microsoft.com/office/drawing/2014/main" id="{D299878D-07BB-3E18-2251-99233FBE5330}"/>
              </a:ext>
            </a:extLst>
          </p:cNvPr>
          <p:cNvSpPr/>
          <p:nvPr/>
        </p:nvSpPr>
        <p:spPr>
          <a:xfrm>
            <a:off x="10155286" y="4804253"/>
            <a:ext cx="1792706"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1" u="none" strike="noStrike" kern="0" cap="none" spc="0" normalizeH="0" baseline="0" noProof="0" dirty="0">
                <a:ln>
                  <a:noFill/>
                </a:ln>
                <a:solidFill>
                  <a:srgbClr val="ED7D31"/>
                </a:solidFill>
                <a:effectLst/>
                <a:uLnTx/>
                <a:uFillTx/>
              </a:rPr>
              <a:t>Avignon 2001-2023</a:t>
            </a:r>
          </a:p>
        </p:txBody>
      </p:sp>
    </p:spTree>
    <p:extLst>
      <p:ext uri="{BB962C8B-B14F-4D97-AF65-F5344CB8AC3E}">
        <p14:creationId xmlns:p14="http://schemas.microsoft.com/office/powerpoint/2010/main" val="2583309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510BF2-C628-40DB-8655-642D3B90A4C8}"/>
              </a:ext>
            </a:extLst>
          </p:cNvPr>
          <p:cNvSpPr>
            <a:spLocks noGrp="1"/>
          </p:cNvSpPr>
          <p:nvPr>
            <p:ph type="title"/>
          </p:nvPr>
        </p:nvSpPr>
        <p:spPr/>
        <p:txBody>
          <a:bodyPr/>
          <a:lstStyle/>
          <a:p>
            <a:r>
              <a:rPr lang="en-GB" dirty="0"/>
              <a:t>Climate change related impacts</a:t>
            </a:r>
          </a:p>
        </p:txBody>
      </p:sp>
      <p:sp>
        <p:nvSpPr>
          <p:cNvPr id="3" name="Espace réservé du contenu 2">
            <a:extLst>
              <a:ext uri="{FF2B5EF4-FFF2-40B4-BE49-F238E27FC236}">
                <a16:creationId xmlns:a16="http://schemas.microsoft.com/office/drawing/2014/main" id="{844D8DDC-232B-4C11-9040-1381FC847CEB}"/>
              </a:ext>
            </a:extLst>
          </p:cNvPr>
          <p:cNvSpPr>
            <a:spLocks noGrp="1"/>
          </p:cNvSpPr>
          <p:nvPr>
            <p:ph idx="1"/>
          </p:nvPr>
        </p:nvSpPr>
        <p:spPr/>
        <p:txBody>
          <a:bodyPr>
            <a:noAutofit/>
          </a:bodyPr>
          <a:lstStyle/>
          <a:p>
            <a:pPr>
              <a:buFont typeface="Wingdings" panose="05000000000000000000" pitchFamily="2" charset="2"/>
              <a:buChar char="Ø"/>
            </a:pPr>
            <a:r>
              <a:rPr lang="en-GB" sz="2000" dirty="0"/>
              <a:t>Advanced phenology and modified berry composition are observed under warmer growing conditions </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r>
              <a:rPr lang="en-GB" sz="2000" dirty="0"/>
              <a:t>Extreme weather events as spring frosts or summer droughts are also at the centre of the economic stability of wineries, influencing production volumes</a:t>
            </a:r>
          </a:p>
        </p:txBody>
      </p:sp>
      <p:sp>
        <p:nvSpPr>
          <p:cNvPr id="4" name="ZoneTexte 3">
            <a:extLst>
              <a:ext uri="{FF2B5EF4-FFF2-40B4-BE49-F238E27FC236}">
                <a16:creationId xmlns:a16="http://schemas.microsoft.com/office/drawing/2014/main" id="{B1EDCCAB-C6C1-4067-8A06-6F7D7E69E9C3}"/>
              </a:ext>
            </a:extLst>
          </p:cNvPr>
          <p:cNvSpPr txBox="1"/>
          <p:nvPr/>
        </p:nvSpPr>
        <p:spPr>
          <a:xfrm>
            <a:off x="3783971" y="2601580"/>
            <a:ext cx="7511638"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Trends in sugar content (g/L) and total acidity (g/L, H2SO4) on 15 September for a network of Chenin blanc vineyards in Anjou from 1981 to 2021</a:t>
            </a:r>
          </a:p>
        </p:txBody>
      </p:sp>
      <p:graphicFrame>
        <p:nvGraphicFramePr>
          <p:cNvPr id="5" name="Graphique 4">
            <a:extLst>
              <a:ext uri="{FF2B5EF4-FFF2-40B4-BE49-F238E27FC236}">
                <a16:creationId xmlns:a16="http://schemas.microsoft.com/office/drawing/2014/main" id="{F8B1B20A-817A-4303-8A84-EC5E0D358D17}"/>
              </a:ext>
            </a:extLst>
          </p:cNvPr>
          <p:cNvGraphicFramePr>
            <a:graphicFrameLocks/>
          </p:cNvGraphicFramePr>
          <p:nvPr/>
        </p:nvGraphicFramePr>
        <p:xfrm>
          <a:off x="3645954" y="3186355"/>
          <a:ext cx="3960000" cy="25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phique 5">
            <a:extLst>
              <a:ext uri="{FF2B5EF4-FFF2-40B4-BE49-F238E27FC236}">
                <a16:creationId xmlns:a16="http://schemas.microsoft.com/office/drawing/2014/main" id="{F98324CC-105C-4F1E-A7BB-B3DFD3246C08}"/>
              </a:ext>
            </a:extLst>
          </p:cNvPr>
          <p:cNvGraphicFramePr>
            <a:graphicFrameLocks/>
          </p:cNvGraphicFramePr>
          <p:nvPr/>
        </p:nvGraphicFramePr>
        <p:xfrm>
          <a:off x="7653008" y="3186355"/>
          <a:ext cx="3960000" cy="2520000"/>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6">
            <a:extLst>
              <a:ext uri="{FF2B5EF4-FFF2-40B4-BE49-F238E27FC236}">
                <a16:creationId xmlns:a16="http://schemas.microsoft.com/office/drawing/2014/main" id="{D6A67F83-5F21-4B47-86E8-E0634A13775C}"/>
              </a:ext>
            </a:extLst>
          </p:cNvPr>
          <p:cNvSpPr txBox="1"/>
          <p:nvPr/>
        </p:nvSpPr>
        <p:spPr>
          <a:xfrm>
            <a:off x="5625954" y="4948595"/>
            <a:ext cx="1585242" cy="307777"/>
          </a:xfrm>
          <a:prstGeom prst="rect">
            <a:avLst/>
          </a:prstGeom>
          <a:noFill/>
        </p:spPr>
        <p:txBody>
          <a:bodyPr wrap="none" rtlCol="0">
            <a:spAutoFit/>
          </a:bodyPr>
          <a:lstStyle/>
          <a:p>
            <a:pPr defTabSz="914400"/>
            <a:r>
              <a:rPr lang="fr-FR" sz="1400" i="1" dirty="0">
                <a:solidFill>
                  <a:prstClr val="black"/>
                </a:solidFill>
                <a:cs typeface="Times New Roman" panose="02020603050405020304" pitchFamily="18" charset="0"/>
              </a:rPr>
              <a:t>Sugar content (g/L)</a:t>
            </a:r>
          </a:p>
        </p:txBody>
      </p:sp>
      <p:sp>
        <p:nvSpPr>
          <p:cNvPr id="8" name="ZoneTexte 7">
            <a:extLst>
              <a:ext uri="{FF2B5EF4-FFF2-40B4-BE49-F238E27FC236}">
                <a16:creationId xmlns:a16="http://schemas.microsoft.com/office/drawing/2014/main" id="{EFEABEA8-4086-411F-9BCC-06B6B4FB2640}"/>
              </a:ext>
            </a:extLst>
          </p:cNvPr>
          <p:cNvSpPr txBox="1"/>
          <p:nvPr/>
        </p:nvSpPr>
        <p:spPr>
          <a:xfrm>
            <a:off x="8131710" y="4948594"/>
            <a:ext cx="1454244" cy="307777"/>
          </a:xfrm>
          <a:prstGeom prst="rect">
            <a:avLst/>
          </a:prstGeom>
          <a:noFill/>
        </p:spPr>
        <p:txBody>
          <a:bodyPr wrap="none" rtlCol="0">
            <a:spAutoFit/>
          </a:bodyPr>
          <a:lstStyle/>
          <a:p>
            <a:pPr defTabSz="914400"/>
            <a:r>
              <a:rPr lang="fr-FR" sz="1400" i="1" dirty="0">
                <a:solidFill>
                  <a:prstClr val="black"/>
                </a:solidFill>
                <a:cs typeface="Times New Roman" panose="02020603050405020304" pitchFamily="18" charset="0"/>
              </a:rPr>
              <a:t>Total </a:t>
            </a:r>
            <a:r>
              <a:rPr lang="en-US" sz="1400" i="1" dirty="0">
                <a:solidFill>
                  <a:prstClr val="black"/>
                </a:solidFill>
                <a:cs typeface="Times New Roman" panose="02020603050405020304" pitchFamily="18" charset="0"/>
              </a:rPr>
              <a:t>acidity</a:t>
            </a:r>
            <a:r>
              <a:rPr lang="fr-FR" sz="1400" i="1" dirty="0">
                <a:solidFill>
                  <a:prstClr val="black"/>
                </a:solidFill>
                <a:cs typeface="Times New Roman" panose="02020603050405020304" pitchFamily="18" charset="0"/>
              </a:rPr>
              <a:t> (g/L)</a:t>
            </a:r>
          </a:p>
        </p:txBody>
      </p:sp>
      <p:pic>
        <p:nvPicPr>
          <p:cNvPr id="9" name="Image 8">
            <a:extLst>
              <a:ext uri="{FF2B5EF4-FFF2-40B4-BE49-F238E27FC236}">
                <a16:creationId xmlns:a16="http://schemas.microsoft.com/office/drawing/2014/main" id="{5C9FDCF9-E840-4669-A80B-A2F8D5C6B361}"/>
              </a:ext>
            </a:extLst>
          </p:cNvPr>
          <p:cNvPicPr>
            <a:picLocks noChangeAspect="1"/>
          </p:cNvPicPr>
          <p:nvPr/>
        </p:nvPicPr>
        <p:blipFill rotWithShape="1">
          <a:blip r:embed="rId5"/>
          <a:srcRect l="8115" t="20997" r="8706" b="22500"/>
          <a:stretch/>
        </p:blipFill>
        <p:spPr>
          <a:xfrm>
            <a:off x="486520" y="2528651"/>
            <a:ext cx="2310624" cy="2222235"/>
          </a:xfrm>
          <a:prstGeom prst="rect">
            <a:avLst/>
          </a:prstGeom>
        </p:spPr>
      </p:pic>
      <p:sp>
        <p:nvSpPr>
          <p:cNvPr id="10" name="Rectangle à coins arrondis 2">
            <a:extLst>
              <a:ext uri="{FF2B5EF4-FFF2-40B4-BE49-F238E27FC236}">
                <a16:creationId xmlns:a16="http://schemas.microsoft.com/office/drawing/2014/main" id="{7B33422E-EF16-4829-BD7F-EF351AA0504D}"/>
              </a:ext>
            </a:extLst>
          </p:cNvPr>
          <p:cNvSpPr/>
          <p:nvPr/>
        </p:nvSpPr>
        <p:spPr>
          <a:xfrm>
            <a:off x="795968" y="4863016"/>
            <a:ext cx="339370" cy="202784"/>
          </a:xfrm>
          <a:prstGeom prst="roundRect">
            <a:avLst/>
          </a:prstGeom>
          <a:solidFill>
            <a:srgbClr val="73B273"/>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ndParaRPr>
          </a:p>
        </p:txBody>
      </p:sp>
      <p:sp>
        <p:nvSpPr>
          <p:cNvPr id="11" name="ZoneTexte 10">
            <a:extLst>
              <a:ext uri="{FF2B5EF4-FFF2-40B4-BE49-F238E27FC236}">
                <a16:creationId xmlns:a16="http://schemas.microsoft.com/office/drawing/2014/main" id="{6D2DBC95-DD11-4B18-A83C-762175325967}"/>
              </a:ext>
            </a:extLst>
          </p:cNvPr>
          <p:cNvSpPr txBox="1"/>
          <p:nvPr/>
        </p:nvSpPr>
        <p:spPr>
          <a:xfrm>
            <a:off x="1164743" y="4810519"/>
            <a:ext cx="168668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small" spc="0" normalizeH="0" baseline="0" noProof="0" dirty="0">
                <a:ln>
                  <a:noFill/>
                </a:ln>
                <a:solidFill>
                  <a:prstClr val="black"/>
                </a:solidFill>
                <a:effectLst/>
                <a:uLnTx/>
                <a:uFillTx/>
              </a:rPr>
              <a:t>French Wine </a:t>
            </a:r>
            <a:r>
              <a:rPr kumimoji="0" lang="fr-FR" sz="1400" b="1" i="0" u="none" strike="noStrike" kern="0" cap="small" spc="0" normalizeH="0" baseline="0" noProof="0" dirty="0" err="1">
                <a:ln>
                  <a:noFill/>
                </a:ln>
                <a:solidFill>
                  <a:prstClr val="black"/>
                </a:solidFill>
                <a:effectLst/>
                <a:uLnTx/>
                <a:uFillTx/>
              </a:rPr>
              <a:t>Regions</a:t>
            </a:r>
            <a:endParaRPr kumimoji="0" lang="fr-FR" sz="1400" b="1" i="0" u="none" strike="noStrike" kern="0" cap="small" spc="0" normalizeH="0" baseline="0" noProof="0" dirty="0">
              <a:ln>
                <a:noFill/>
              </a:ln>
              <a:solidFill>
                <a:prstClr val="black"/>
              </a:solidFill>
              <a:effectLst/>
              <a:uLnTx/>
              <a:uFillTx/>
            </a:endParaRPr>
          </a:p>
        </p:txBody>
      </p:sp>
      <p:cxnSp>
        <p:nvCxnSpPr>
          <p:cNvPr id="12" name="Connecteur droit avec flèche 11">
            <a:extLst>
              <a:ext uri="{FF2B5EF4-FFF2-40B4-BE49-F238E27FC236}">
                <a16:creationId xmlns:a16="http://schemas.microsoft.com/office/drawing/2014/main" id="{7F90DD06-42E8-4D3F-913A-F63982E8C88B}"/>
              </a:ext>
            </a:extLst>
          </p:cNvPr>
          <p:cNvCxnSpPr/>
          <p:nvPr/>
        </p:nvCxnSpPr>
        <p:spPr>
          <a:xfrm>
            <a:off x="1232391" y="3409853"/>
            <a:ext cx="2340000" cy="0"/>
          </a:xfrm>
          <a:prstGeom prst="straightConnector1">
            <a:avLst/>
          </a:prstGeom>
          <a:noFill/>
          <a:ln w="12700" cap="flat" cmpd="sng" algn="ctr">
            <a:solidFill>
              <a:sysClr val="windowText" lastClr="000000"/>
            </a:solidFill>
            <a:prstDash val="solid"/>
            <a:miter lim="800000"/>
            <a:headEnd type="oval"/>
            <a:tailEnd type="triangle" w="lg" len="med"/>
          </a:ln>
          <a:effectLst/>
        </p:spPr>
      </p:cxnSp>
      <p:sp>
        <p:nvSpPr>
          <p:cNvPr id="14" name="ZoneTexte 13">
            <a:extLst>
              <a:ext uri="{FF2B5EF4-FFF2-40B4-BE49-F238E27FC236}">
                <a16:creationId xmlns:a16="http://schemas.microsoft.com/office/drawing/2014/main" id="{A0850AF6-AFEF-4A00-8695-9A4AC571A4B0}"/>
              </a:ext>
            </a:extLst>
          </p:cNvPr>
          <p:cNvSpPr txBox="1"/>
          <p:nvPr/>
        </p:nvSpPr>
        <p:spPr>
          <a:xfrm>
            <a:off x="2681095" y="3091353"/>
            <a:ext cx="609462" cy="307777"/>
          </a:xfrm>
          <a:prstGeom prst="rect">
            <a:avLst/>
          </a:prstGeom>
          <a:noFill/>
        </p:spPr>
        <p:txBody>
          <a:bodyPr wrap="none" rtlCol="0">
            <a:spAutoFit/>
          </a:bodyPr>
          <a:lstStyle/>
          <a:p>
            <a:pPr defTabSz="914400"/>
            <a:r>
              <a:rPr lang="fr-FR" sz="1400" i="1" dirty="0">
                <a:solidFill>
                  <a:prstClr val="black"/>
                </a:solidFill>
                <a:cs typeface="Times New Roman" panose="02020603050405020304" pitchFamily="18" charset="0"/>
              </a:rPr>
              <a:t>Anjou</a:t>
            </a:r>
          </a:p>
        </p:txBody>
      </p:sp>
      <p:sp>
        <p:nvSpPr>
          <p:cNvPr id="15" name="ZoneTexte 14">
            <a:extLst>
              <a:ext uri="{FF2B5EF4-FFF2-40B4-BE49-F238E27FC236}">
                <a16:creationId xmlns:a16="http://schemas.microsoft.com/office/drawing/2014/main" id="{794B72C5-61E4-432F-90C4-D367650C95E9}"/>
              </a:ext>
            </a:extLst>
          </p:cNvPr>
          <p:cNvSpPr txBox="1"/>
          <p:nvPr/>
        </p:nvSpPr>
        <p:spPr>
          <a:xfrm>
            <a:off x="2177143" y="5757341"/>
            <a:ext cx="9144000" cy="27699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prstClr val="black"/>
                </a:solidFill>
                <a:effectLst/>
                <a:uLnTx/>
                <a:uFillTx/>
              </a:rPr>
              <a:t>Data source : ATV 49</a:t>
            </a:r>
          </a:p>
        </p:txBody>
      </p:sp>
    </p:spTree>
    <p:extLst>
      <p:ext uri="{BB962C8B-B14F-4D97-AF65-F5344CB8AC3E}">
        <p14:creationId xmlns:p14="http://schemas.microsoft.com/office/powerpoint/2010/main" val="131574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9958333-CC36-5574-DD9D-BAD880E97D2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800" dirty="0"/>
              <a:t>How can we understand future impacts?</a:t>
            </a:r>
          </a:p>
        </p:txBody>
      </p:sp>
      <p:sp>
        <p:nvSpPr>
          <p:cNvPr id="2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nuage, plein air, ciel, agriculture&#10;&#10;Description générée automatiquement">
            <a:extLst>
              <a:ext uri="{FF2B5EF4-FFF2-40B4-BE49-F238E27FC236}">
                <a16:creationId xmlns:a16="http://schemas.microsoft.com/office/drawing/2014/main" id="{A846BD28-AFDB-69F1-D1CC-4BF81CE9E3C9}"/>
              </a:ext>
            </a:extLst>
          </p:cNvPr>
          <p:cNvPicPr>
            <a:picLocks noChangeAspect="1"/>
          </p:cNvPicPr>
          <p:nvPr/>
        </p:nvPicPr>
        <p:blipFill rotWithShape="1">
          <a:blip r:embed="rId2">
            <a:extLst>
              <a:ext uri="{28A0092B-C50C-407E-A947-70E740481C1C}">
                <a14:useLocalDpi xmlns:a14="http://schemas.microsoft.com/office/drawing/2010/main" val="0"/>
              </a:ext>
            </a:extLst>
          </a:blip>
          <a:srcRect l="15987" r="878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5853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A89E4-5A18-8F67-5DCC-6316007A3607}"/>
              </a:ext>
            </a:extLst>
          </p:cNvPr>
          <p:cNvSpPr>
            <a:spLocks noGrp="1"/>
          </p:cNvSpPr>
          <p:nvPr>
            <p:ph type="title"/>
          </p:nvPr>
        </p:nvSpPr>
        <p:spPr/>
        <p:txBody>
          <a:bodyPr/>
          <a:lstStyle/>
          <a:p>
            <a:r>
              <a:rPr lang="en-US" b="0" i="0" dirty="0">
                <a:solidFill>
                  <a:srgbClr val="222222"/>
                </a:solidFill>
                <a:effectLst/>
                <a:latin typeface="Harding"/>
              </a:rPr>
              <a:t>Climate change impacts and adaptations of wine production </a:t>
            </a:r>
            <a:r>
              <a:rPr lang="en-US" sz="1200" i="0" dirty="0">
                <a:solidFill>
                  <a:srgbClr val="222222"/>
                </a:solidFill>
                <a:effectLst/>
                <a:latin typeface="Harding"/>
              </a:rPr>
              <a:t>(Van Leeuwen et al., 2024)</a:t>
            </a:r>
            <a:endParaRPr lang="fr-FR" dirty="0"/>
          </a:p>
        </p:txBody>
      </p:sp>
      <p:pic>
        <p:nvPicPr>
          <p:cNvPr id="2050" name="Picture 2" descr="Fig. 2">
            <a:extLst>
              <a:ext uri="{FF2B5EF4-FFF2-40B4-BE49-F238E27FC236}">
                <a16:creationId xmlns:a16="http://schemas.microsoft.com/office/drawing/2014/main" id="{CB336ED9-7767-3B48-0F8A-C7830F8DD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7586" y="1690688"/>
            <a:ext cx="7174187" cy="504024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DFE823E0-2B59-1FB4-6CF8-26AE0B050EB9}"/>
              </a:ext>
            </a:extLst>
          </p:cNvPr>
          <p:cNvSpPr txBox="1"/>
          <p:nvPr/>
        </p:nvSpPr>
        <p:spPr>
          <a:xfrm>
            <a:off x="651510" y="3429000"/>
            <a:ext cx="2521458" cy="923330"/>
          </a:xfrm>
          <a:prstGeom prst="rect">
            <a:avLst/>
          </a:prstGeom>
          <a:noFill/>
        </p:spPr>
        <p:txBody>
          <a:bodyPr wrap="square">
            <a:spAutoFit/>
          </a:bodyPr>
          <a:lstStyle/>
          <a:p>
            <a:r>
              <a:rPr lang="en-US" dirty="0"/>
              <a:t>Timing of phenology is key in the production of high-quality wines</a:t>
            </a:r>
            <a:endParaRPr lang="fr-FR" dirty="0"/>
          </a:p>
        </p:txBody>
      </p:sp>
    </p:spTree>
    <p:extLst>
      <p:ext uri="{BB962C8B-B14F-4D97-AF65-F5344CB8AC3E}">
        <p14:creationId xmlns:p14="http://schemas.microsoft.com/office/powerpoint/2010/main" val="407721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F92DC-A290-FF7B-89FC-669FD1C76C86}"/>
              </a:ext>
            </a:extLst>
          </p:cNvPr>
          <p:cNvSpPr>
            <a:spLocks noGrp="1"/>
          </p:cNvSpPr>
          <p:nvPr>
            <p:ph type="title"/>
          </p:nvPr>
        </p:nvSpPr>
        <p:spPr/>
        <p:txBody>
          <a:bodyPr/>
          <a:lstStyle/>
          <a:p>
            <a:r>
              <a:rPr lang="fr-FR"/>
              <a:t>Do we need to review bioclimatic indices ?</a:t>
            </a:r>
            <a:endParaRPr lang="fr-FR" dirty="0"/>
          </a:p>
        </p:txBody>
      </p:sp>
      <p:pic>
        <p:nvPicPr>
          <p:cNvPr id="5" name="Image 4">
            <a:extLst>
              <a:ext uri="{FF2B5EF4-FFF2-40B4-BE49-F238E27FC236}">
                <a16:creationId xmlns:a16="http://schemas.microsoft.com/office/drawing/2014/main" id="{943B087F-BBA7-904B-4587-152A98802399}"/>
              </a:ext>
            </a:extLst>
          </p:cNvPr>
          <p:cNvPicPr>
            <a:picLocks noChangeAspect="1"/>
          </p:cNvPicPr>
          <p:nvPr/>
        </p:nvPicPr>
        <p:blipFill>
          <a:blip r:embed="rId2"/>
          <a:stretch>
            <a:fillRect/>
          </a:stretch>
        </p:blipFill>
        <p:spPr>
          <a:xfrm>
            <a:off x="4267200" y="1690688"/>
            <a:ext cx="6743700" cy="4668139"/>
          </a:xfrm>
          <a:prstGeom prst="rect">
            <a:avLst/>
          </a:prstGeom>
        </p:spPr>
      </p:pic>
      <p:sp>
        <p:nvSpPr>
          <p:cNvPr id="7" name="ZoneTexte 6">
            <a:extLst>
              <a:ext uri="{FF2B5EF4-FFF2-40B4-BE49-F238E27FC236}">
                <a16:creationId xmlns:a16="http://schemas.microsoft.com/office/drawing/2014/main" id="{2C96D29E-0ADC-7DB1-6AFA-C3EE7BA59DCD}"/>
              </a:ext>
            </a:extLst>
          </p:cNvPr>
          <p:cNvSpPr txBox="1"/>
          <p:nvPr/>
        </p:nvSpPr>
        <p:spPr>
          <a:xfrm>
            <a:off x="4341181" y="6358827"/>
            <a:ext cx="6669719" cy="307777"/>
          </a:xfrm>
          <a:prstGeom prst="rect">
            <a:avLst/>
          </a:prstGeom>
          <a:noFill/>
        </p:spPr>
        <p:txBody>
          <a:bodyPr wrap="square">
            <a:spAutoFit/>
          </a:bodyPr>
          <a:lstStyle/>
          <a:p>
            <a:pPr algn="ctr"/>
            <a:r>
              <a:rPr lang="fr-FR" sz="1400" dirty="0"/>
              <a:t>www.jancisrobinson.com/articles/winiarskis-new-climate-index</a:t>
            </a:r>
          </a:p>
        </p:txBody>
      </p:sp>
      <p:pic>
        <p:nvPicPr>
          <p:cNvPr id="11" name="Image 10">
            <a:extLst>
              <a:ext uri="{FF2B5EF4-FFF2-40B4-BE49-F238E27FC236}">
                <a16:creationId xmlns:a16="http://schemas.microsoft.com/office/drawing/2014/main" id="{6CFD486E-0F27-0FE4-9386-391A74B7EF86}"/>
              </a:ext>
            </a:extLst>
          </p:cNvPr>
          <p:cNvPicPr>
            <a:picLocks noChangeAspect="1"/>
          </p:cNvPicPr>
          <p:nvPr/>
        </p:nvPicPr>
        <p:blipFill>
          <a:blip r:embed="rId3"/>
          <a:stretch>
            <a:fillRect/>
          </a:stretch>
        </p:blipFill>
        <p:spPr>
          <a:xfrm>
            <a:off x="309562" y="2486025"/>
            <a:ext cx="3833953" cy="1130301"/>
          </a:xfrm>
          <a:prstGeom prst="rect">
            <a:avLst/>
          </a:prstGeom>
        </p:spPr>
      </p:pic>
      <p:sp>
        <p:nvSpPr>
          <p:cNvPr id="13" name="ZoneTexte 12">
            <a:extLst>
              <a:ext uri="{FF2B5EF4-FFF2-40B4-BE49-F238E27FC236}">
                <a16:creationId xmlns:a16="http://schemas.microsoft.com/office/drawing/2014/main" id="{FFE48F87-8766-7405-D319-AB02810898EC}"/>
              </a:ext>
            </a:extLst>
          </p:cNvPr>
          <p:cNvSpPr txBox="1"/>
          <p:nvPr/>
        </p:nvSpPr>
        <p:spPr>
          <a:xfrm>
            <a:off x="309562" y="4680278"/>
            <a:ext cx="3832473" cy="261610"/>
          </a:xfrm>
          <a:prstGeom prst="rect">
            <a:avLst/>
          </a:prstGeom>
          <a:noFill/>
        </p:spPr>
        <p:txBody>
          <a:bodyPr wrap="square">
            <a:spAutoFit/>
          </a:bodyPr>
          <a:lstStyle/>
          <a:p>
            <a:r>
              <a:rPr lang="fr-FR" sz="1100" dirty="0"/>
              <a:t>https://caes.ucdavis.edu/news/taking-climate-change-vineyards</a:t>
            </a:r>
          </a:p>
        </p:txBody>
      </p:sp>
      <p:sp>
        <p:nvSpPr>
          <p:cNvPr id="15" name="ZoneTexte 14">
            <a:extLst>
              <a:ext uri="{FF2B5EF4-FFF2-40B4-BE49-F238E27FC236}">
                <a16:creationId xmlns:a16="http://schemas.microsoft.com/office/drawing/2014/main" id="{2184B0BB-BB6C-1400-2706-D281B3C6EBE7}"/>
              </a:ext>
            </a:extLst>
          </p:cNvPr>
          <p:cNvSpPr txBox="1"/>
          <p:nvPr/>
        </p:nvSpPr>
        <p:spPr>
          <a:xfrm>
            <a:off x="311042" y="3765332"/>
            <a:ext cx="3832473" cy="830997"/>
          </a:xfrm>
          <a:prstGeom prst="rect">
            <a:avLst/>
          </a:prstGeom>
          <a:noFill/>
        </p:spPr>
        <p:txBody>
          <a:bodyPr wrap="square">
            <a:spAutoFit/>
          </a:bodyPr>
          <a:lstStyle/>
          <a:p>
            <a:r>
              <a:rPr lang="en-US" sz="1600" dirty="0" err="1"/>
              <a:t>Winiarski</a:t>
            </a:r>
            <a:r>
              <a:rPr lang="en-US" sz="1600" dirty="0"/>
              <a:t> has donated more than $450,000 toward The Warren </a:t>
            </a:r>
            <a:r>
              <a:rPr lang="en-US" sz="1600" dirty="0" err="1"/>
              <a:t>Winiarski</a:t>
            </a:r>
            <a:r>
              <a:rPr lang="en-US" sz="1600" dirty="0"/>
              <a:t> Fund for Advancing the </a:t>
            </a:r>
            <a:r>
              <a:rPr lang="en-US" sz="1600" dirty="0" err="1"/>
              <a:t>Amerine</a:t>
            </a:r>
            <a:r>
              <a:rPr lang="en-US" sz="1600" dirty="0"/>
              <a:t>-Winkler Index</a:t>
            </a:r>
            <a:endParaRPr lang="fr-FR" sz="1600" dirty="0"/>
          </a:p>
        </p:txBody>
      </p:sp>
    </p:spTree>
    <p:extLst>
      <p:ext uri="{BB962C8B-B14F-4D97-AF65-F5344CB8AC3E}">
        <p14:creationId xmlns:p14="http://schemas.microsoft.com/office/powerpoint/2010/main" val="1791958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7BA70A-E9C7-03CF-0DC3-C2C4DF5D5520}"/>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800" dirty="0"/>
              <a:t>Can we draw lessons from new world wine regions?</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lein air, ciel, agriculture, Culture commerciale&#10;&#10;Description générée automatiquement">
            <a:extLst>
              <a:ext uri="{FF2B5EF4-FFF2-40B4-BE49-F238E27FC236}">
                <a16:creationId xmlns:a16="http://schemas.microsoft.com/office/drawing/2014/main" id="{EAF1D5A2-5771-C5F4-F564-D725FBE2A0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22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81093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TextBox 2"/>
          <p:cNvSpPr txBox="1"/>
          <p:nvPr/>
        </p:nvSpPr>
        <p:spPr>
          <a:xfrm>
            <a:off x="1516857" y="6093296"/>
            <a:ext cx="9144000" cy="400110"/>
          </a:xfrm>
          <a:prstGeom prst="rect">
            <a:avLst/>
          </a:prstGeom>
          <a:solidFill>
            <a:schemeClr val="bg1"/>
          </a:solidFill>
        </p:spPr>
        <p:txBody>
          <a:bodyPr wrap="square" rtlCol="0" anchor="ctr">
            <a:spAutoFit/>
          </a:bodyPr>
          <a:lstStyle/>
          <a:p>
            <a:pPr algn="ctr"/>
            <a:r>
              <a:rPr lang="en-ZA" sz="2000" dirty="0">
                <a:cs typeface="Myriad Pro Light"/>
              </a:rPr>
              <a:t>Jan van </a:t>
            </a:r>
            <a:r>
              <a:rPr lang="en-ZA" sz="2000" dirty="0" err="1">
                <a:cs typeface="Myriad Pro Light"/>
              </a:rPr>
              <a:t>Riebeeck’s</a:t>
            </a:r>
            <a:r>
              <a:rPr lang="en-ZA" sz="2000" dirty="0">
                <a:cs typeface="Myriad Pro Light"/>
              </a:rPr>
              <a:t> famous diary entry of 2 February 1659</a:t>
            </a:r>
          </a:p>
        </p:txBody>
      </p:sp>
    </p:spTree>
    <p:extLst>
      <p:ext uri="{BB962C8B-B14F-4D97-AF65-F5344CB8AC3E}">
        <p14:creationId xmlns:p14="http://schemas.microsoft.com/office/powerpoint/2010/main" val="3774368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9508F7-1B9D-4DD0-B586-637E4B071633}"/>
              </a:ext>
            </a:extLst>
          </p:cNvPr>
          <p:cNvSpPr>
            <a:spLocks noGrp="1"/>
          </p:cNvSpPr>
          <p:nvPr>
            <p:ph type="title"/>
          </p:nvPr>
        </p:nvSpPr>
        <p:spPr>
          <a:xfrm>
            <a:off x="5297762" y="329184"/>
            <a:ext cx="6251110" cy="1783080"/>
          </a:xfrm>
        </p:spPr>
        <p:txBody>
          <a:bodyPr anchor="b">
            <a:normAutofit/>
          </a:bodyPr>
          <a:lstStyle/>
          <a:p>
            <a:r>
              <a:rPr lang="en-GB" sz="5400"/>
              <a:t>Global geography of Chenin</a:t>
            </a:r>
          </a:p>
        </p:txBody>
      </p:sp>
      <p:pic>
        <p:nvPicPr>
          <p:cNvPr id="4" name="Image 3" descr="Une image contenant plein air, ciel, sol, terre&#10;&#10;Description générée automatiquement">
            <a:extLst>
              <a:ext uri="{FF2B5EF4-FFF2-40B4-BE49-F238E27FC236}">
                <a16:creationId xmlns:a16="http://schemas.microsoft.com/office/drawing/2014/main" id="{D528622D-EC44-78D3-E96D-1DAD106B0BE8}"/>
              </a:ext>
            </a:extLst>
          </p:cNvPr>
          <p:cNvPicPr>
            <a:picLocks noChangeAspect="1"/>
          </p:cNvPicPr>
          <p:nvPr/>
        </p:nvPicPr>
        <p:blipFill rotWithShape="1">
          <a:blip r:embed="rId3">
            <a:extLst>
              <a:ext uri="{28A0092B-C50C-407E-A947-70E740481C1C}">
                <a14:useLocalDpi xmlns:a14="http://schemas.microsoft.com/office/drawing/2010/main" val="0"/>
              </a:ext>
            </a:extLst>
          </a:blip>
          <a:srcRect l="1421" r="803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Espace réservé du contenu 2">
            <a:extLst>
              <a:ext uri="{FF2B5EF4-FFF2-40B4-BE49-F238E27FC236}">
                <a16:creationId xmlns:a16="http://schemas.microsoft.com/office/drawing/2014/main" id="{66F69175-E884-4483-B22D-DDE9DCBBABDA}"/>
              </a:ext>
            </a:extLst>
          </p:cNvPr>
          <p:cNvSpPr>
            <a:spLocks noGrp="1"/>
          </p:cNvSpPr>
          <p:nvPr>
            <p:ph idx="1"/>
          </p:nvPr>
        </p:nvSpPr>
        <p:spPr>
          <a:xfrm>
            <a:off x="5297762" y="2706624"/>
            <a:ext cx="6251110" cy="3483864"/>
          </a:xfrm>
        </p:spPr>
        <p:txBody>
          <a:bodyPr>
            <a:normAutofit/>
          </a:bodyPr>
          <a:lstStyle/>
          <a:p>
            <a:pPr marL="0" indent="0" algn="ctr">
              <a:buNone/>
            </a:pPr>
            <a:r>
              <a:rPr lang="fr-FR" sz="1800" b="1" i="1" dirty="0"/>
              <a:t>Chenin blanc in South </a:t>
            </a:r>
            <a:r>
              <a:rPr lang="fr-FR" sz="1800" b="1" i="1" dirty="0" err="1"/>
              <a:t>Africa</a:t>
            </a:r>
            <a:r>
              <a:rPr lang="fr-FR" sz="1800" b="1" i="1" dirty="0"/>
              <a:t> acting as a </a:t>
            </a:r>
            <a:r>
              <a:rPr lang="fr-FR" sz="1800" b="1" i="1" dirty="0" err="1"/>
              <a:t>climate</a:t>
            </a:r>
            <a:r>
              <a:rPr lang="fr-FR" sz="1800" b="1" i="1" dirty="0"/>
              <a:t> analogue for the Loire Valley ?</a:t>
            </a:r>
          </a:p>
          <a:p>
            <a:pPr marL="914400" lvl="2" indent="0">
              <a:buNone/>
            </a:pPr>
            <a:endParaRPr lang="en-GB" sz="2200" dirty="0"/>
          </a:p>
        </p:txBody>
      </p:sp>
      <p:sp>
        <p:nvSpPr>
          <p:cNvPr id="5" name="Rectangle : coins arrondis 4">
            <a:extLst>
              <a:ext uri="{FF2B5EF4-FFF2-40B4-BE49-F238E27FC236}">
                <a16:creationId xmlns:a16="http://schemas.microsoft.com/office/drawing/2014/main" id="{143911D4-3E24-B7B2-5307-16C4BA69601D}"/>
              </a:ext>
            </a:extLst>
          </p:cNvPr>
          <p:cNvSpPr/>
          <p:nvPr/>
        </p:nvSpPr>
        <p:spPr>
          <a:xfrm>
            <a:off x="5335481" y="3991994"/>
            <a:ext cx="2160000" cy="18000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t>Climate of Angers, </a:t>
            </a:r>
          </a:p>
          <a:p>
            <a:pPr algn="ctr"/>
            <a:r>
              <a:rPr lang="en-US" sz="1400" i="1" dirty="0"/>
              <a:t>Loire Valley</a:t>
            </a:r>
          </a:p>
          <a:p>
            <a:pPr algn="ctr"/>
            <a:endParaRPr lang="en-US" sz="1400" i="1" dirty="0"/>
          </a:p>
          <a:p>
            <a:pPr algn="ctr"/>
            <a:r>
              <a:rPr lang="en-US" sz="1400" i="1" dirty="0"/>
              <a:t>Annual T: 11,7</a:t>
            </a:r>
          </a:p>
          <a:p>
            <a:pPr algn="ctr"/>
            <a:r>
              <a:rPr lang="en-US" sz="1400" b="1" i="1" dirty="0"/>
              <a:t>Seasonal T: 15.4</a:t>
            </a:r>
          </a:p>
          <a:p>
            <a:pPr algn="ctr"/>
            <a:endParaRPr lang="en-US" sz="1400" i="1" dirty="0"/>
          </a:p>
          <a:p>
            <a:pPr algn="ctr"/>
            <a:r>
              <a:rPr lang="en-US" sz="1400" i="1" dirty="0"/>
              <a:t>Annual P: 636mm</a:t>
            </a:r>
          </a:p>
          <a:p>
            <a:pPr algn="ctr"/>
            <a:r>
              <a:rPr lang="en-US" sz="1400" b="1" i="1" dirty="0"/>
              <a:t>Seasonal P: 340mm</a:t>
            </a:r>
            <a:endParaRPr lang="fr-FR" sz="1400" b="1" i="1" dirty="0"/>
          </a:p>
        </p:txBody>
      </p:sp>
      <p:sp>
        <p:nvSpPr>
          <p:cNvPr id="6" name="Rectangle : coins arrondis 5">
            <a:extLst>
              <a:ext uri="{FF2B5EF4-FFF2-40B4-BE49-F238E27FC236}">
                <a16:creationId xmlns:a16="http://schemas.microsoft.com/office/drawing/2014/main" id="{832CDA3D-FB90-7DAE-ADE0-0491F434EAD3}"/>
              </a:ext>
            </a:extLst>
          </p:cNvPr>
          <p:cNvSpPr/>
          <p:nvPr/>
        </p:nvSpPr>
        <p:spPr>
          <a:xfrm>
            <a:off x="9040633" y="3991994"/>
            <a:ext cx="2160000" cy="18000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t>Climate of Stellenbosch, South Africa</a:t>
            </a:r>
          </a:p>
          <a:p>
            <a:pPr algn="ctr"/>
            <a:endParaRPr lang="en-US" sz="1400" i="1" dirty="0"/>
          </a:p>
          <a:p>
            <a:pPr algn="ctr"/>
            <a:r>
              <a:rPr lang="en-US" sz="1400" i="1" dirty="0"/>
              <a:t>Annual Temp. 16.5°C</a:t>
            </a:r>
          </a:p>
          <a:p>
            <a:pPr algn="ctr"/>
            <a:r>
              <a:rPr lang="en-US" sz="1400" b="1" i="1" dirty="0"/>
              <a:t>Seasonal Temp. 18.9°C</a:t>
            </a:r>
          </a:p>
          <a:p>
            <a:pPr algn="ctr"/>
            <a:endParaRPr lang="en-US" sz="1400" i="1" dirty="0"/>
          </a:p>
          <a:p>
            <a:pPr algn="ctr"/>
            <a:r>
              <a:rPr lang="en-US" sz="1400" i="1" dirty="0"/>
              <a:t>Annual Prec. 680mm</a:t>
            </a:r>
          </a:p>
          <a:p>
            <a:pPr algn="ctr"/>
            <a:r>
              <a:rPr lang="en-US" sz="1400" b="1" i="1" dirty="0"/>
              <a:t>Seasonal Prec. 189mm</a:t>
            </a:r>
            <a:endParaRPr lang="en-GB" sz="1400" b="1" i="1" dirty="0"/>
          </a:p>
        </p:txBody>
      </p:sp>
      <p:cxnSp>
        <p:nvCxnSpPr>
          <p:cNvPr id="7" name="Connecteur droit avec flèche 6">
            <a:extLst>
              <a:ext uri="{FF2B5EF4-FFF2-40B4-BE49-F238E27FC236}">
                <a16:creationId xmlns:a16="http://schemas.microsoft.com/office/drawing/2014/main" id="{B4251945-2163-8A77-9F41-EF5824272CD5}"/>
              </a:ext>
            </a:extLst>
          </p:cNvPr>
          <p:cNvCxnSpPr>
            <a:cxnSpLocks/>
            <a:stCxn id="5" idx="3"/>
            <a:endCxn id="6" idx="1"/>
          </p:cNvCxnSpPr>
          <p:nvPr/>
        </p:nvCxnSpPr>
        <p:spPr>
          <a:xfrm>
            <a:off x="7495481" y="4891994"/>
            <a:ext cx="1545152" cy="0"/>
          </a:xfrm>
          <a:prstGeom prst="straightConnector1">
            <a:avLst/>
          </a:prstGeom>
          <a:ln w="38100">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B4D1FEBF-3D44-DA7E-146F-46E6ACFA9546}"/>
              </a:ext>
            </a:extLst>
          </p:cNvPr>
          <p:cNvSpPr txBox="1"/>
          <p:nvPr/>
        </p:nvSpPr>
        <p:spPr>
          <a:xfrm rot="16200000">
            <a:off x="10679006" y="4694498"/>
            <a:ext cx="1648305" cy="461665"/>
          </a:xfrm>
          <a:prstGeom prst="rect">
            <a:avLst/>
          </a:prstGeom>
          <a:noFill/>
        </p:spPr>
        <p:txBody>
          <a:bodyPr wrap="square">
            <a:spAutoFit/>
          </a:bodyPr>
          <a:lstStyle/>
          <a:p>
            <a:pPr algn="ctr"/>
            <a:r>
              <a:rPr lang="en-US" sz="1200" i="1" dirty="0"/>
              <a:t>SA Atlas of Climatology</a:t>
            </a:r>
          </a:p>
          <a:p>
            <a:pPr algn="ctr"/>
            <a:r>
              <a:rPr lang="en-US" sz="1200" i="1" dirty="0"/>
              <a:t>R.E. Schulze, 2009</a:t>
            </a:r>
            <a:endParaRPr lang="en-GB" sz="1200" i="1" dirty="0"/>
          </a:p>
        </p:txBody>
      </p:sp>
    </p:spTree>
    <p:extLst>
      <p:ext uri="{BB962C8B-B14F-4D97-AF65-F5344CB8AC3E}">
        <p14:creationId xmlns:p14="http://schemas.microsoft.com/office/powerpoint/2010/main" val="105358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601ECAE-BF79-9202-0C2A-89ECF130A8B3}"/>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800" dirty="0"/>
              <a:t>What is a climate analogue ?</a:t>
            </a:r>
          </a:p>
        </p:txBody>
      </p:sp>
      <p:sp>
        <p:nvSpPr>
          <p:cNvPr id="2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id="{88448AFB-B48D-4A89-3D3B-2676EDFCB313}"/>
              </a:ext>
            </a:extLst>
          </p:cNvPr>
          <p:cNvPicPr>
            <a:picLocks noGrp="1" noChangeAspect="1"/>
          </p:cNvPicPr>
          <p:nvPr>
            <p:ph idx="1"/>
          </p:nvPr>
        </p:nvPicPr>
        <p:blipFill rotWithShape="1">
          <a:blip r:embed="rId2"/>
          <a:srcRect t="2522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87721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9CC93218-572D-4586-8A3E-02781CF8FD48}"/>
              </a:ext>
            </a:extLst>
          </p:cNvPr>
          <p:cNvPicPr>
            <a:picLocks noChangeAspect="1"/>
          </p:cNvPicPr>
          <p:nvPr/>
        </p:nvPicPr>
        <p:blipFill>
          <a:blip r:embed="rId2"/>
          <a:stretch>
            <a:fillRect/>
          </a:stretch>
        </p:blipFill>
        <p:spPr>
          <a:xfrm>
            <a:off x="4434772" y="1688926"/>
            <a:ext cx="3242218" cy="4320000"/>
          </a:xfrm>
          <a:prstGeom prst="rect">
            <a:avLst/>
          </a:prstGeom>
        </p:spPr>
      </p:pic>
      <p:pic>
        <p:nvPicPr>
          <p:cNvPr id="12" name="Image 11">
            <a:extLst>
              <a:ext uri="{FF2B5EF4-FFF2-40B4-BE49-F238E27FC236}">
                <a16:creationId xmlns:a16="http://schemas.microsoft.com/office/drawing/2014/main" id="{808825DB-B216-4B06-A5E0-CD6C46051BFB}"/>
              </a:ext>
            </a:extLst>
          </p:cNvPr>
          <p:cNvPicPr>
            <a:picLocks noChangeAspect="1"/>
          </p:cNvPicPr>
          <p:nvPr/>
        </p:nvPicPr>
        <p:blipFill>
          <a:blip r:embed="rId3"/>
          <a:stretch>
            <a:fillRect/>
          </a:stretch>
        </p:blipFill>
        <p:spPr>
          <a:xfrm>
            <a:off x="8113800" y="1688926"/>
            <a:ext cx="3243353" cy="4322439"/>
          </a:xfrm>
          <a:prstGeom prst="rect">
            <a:avLst/>
          </a:prstGeom>
        </p:spPr>
      </p:pic>
      <p:pic>
        <p:nvPicPr>
          <p:cNvPr id="10" name="Image 9">
            <a:extLst>
              <a:ext uri="{FF2B5EF4-FFF2-40B4-BE49-F238E27FC236}">
                <a16:creationId xmlns:a16="http://schemas.microsoft.com/office/drawing/2014/main" id="{40F0F50F-6D24-41E6-9437-D8FDC2B5F63A}"/>
              </a:ext>
            </a:extLst>
          </p:cNvPr>
          <p:cNvPicPr>
            <a:picLocks noChangeAspect="1"/>
          </p:cNvPicPr>
          <p:nvPr/>
        </p:nvPicPr>
        <p:blipFill>
          <a:blip r:embed="rId4"/>
          <a:stretch>
            <a:fillRect/>
          </a:stretch>
        </p:blipFill>
        <p:spPr>
          <a:xfrm>
            <a:off x="759000" y="1689602"/>
            <a:ext cx="3238372" cy="4320000"/>
          </a:xfrm>
          <a:prstGeom prst="rect">
            <a:avLst/>
          </a:prstGeom>
        </p:spPr>
      </p:pic>
      <p:sp>
        <p:nvSpPr>
          <p:cNvPr id="2" name="Titre 1">
            <a:extLst>
              <a:ext uri="{FF2B5EF4-FFF2-40B4-BE49-F238E27FC236}">
                <a16:creationId xmlns:a16="http://schemas.microsoft.com/office/drawing/2014/main" id="{D019E3B2-52DF-43E6-AACC-8066BF402760}"/>
              </a:ext>
            </a:extLst>
          </p:cNvPr>
          <p:cNvSpPr>
            <a:spLocks noGrp="1"/>
          </p:cNvSpPr>
          <p:nvPr>
            <p:ph type="title"/>
          </p:nvPr>
        </p:nvSpPr>
        <p:spPr/>
        <p:txBody>
          <a:bodyPr/>
          <a:lstStyle/>
          <a:p>
            <a:r>
              <a:rPr lang="en-GB" dirty="0"/>
              <a:t>Farming lessons from South Africa</a:t>
            </a:r>
          </a:p>
        </p:txBody>
      </p:sp>
      <p:pic>
        <p:nvPicPr>
          <p:cNvPr id="14" name="Image 13">
            <a:extLst>
              <a:ext uri="{FF2B5EF4-FFF2-40B4-BE49-F238E27FC236}">
                <a16:creationId xmlns:a16="http://schemas.microsoft.com/office/drawing/2014/main" id="{87CC67C2-5E54-41FB-B32F-0F051176C16F}"/>
              </a:ext>
            </a:extLst>
          </p:cNvPr>
          <p:cNvPicPr>
            <a:picLocks noChangeAspect="1"/>
          </p:cNvPicPr>
          <p:nvPr/>
        </p:nvPicPr>
        <p:blipFill>
          <a:blip r:embed="rId5"/>
          <a:stretch>
            <a:fillRect/>
          </a:stretch>
        </p:blipFill>
        <p:spPr>
          <a:xfrm rot="5400000">
            <a:off x="10940552" y="3564383"/>
            <a:ext cx="1553981" cy="569085"/>
          </a:xfrm>
          <a:prstGeom prst="rect">
            <a:avLst/>
          </a:prstGeom>
        </p:spPr>
      </p:pic>
      <p:sp>
        <p:nvSpPr>
          <p:cNvPr id="9" name="ZoneTexte 8">
            <a:extLst>
              <a:ext uri="{FF2B5EF4-FFF2-40B4-BE49-F238E27FC236}">
                <a16:creationId xmlns:a16="http://schemas.microsoft.com/office/drawing/2014/main" id="{0649CF31-EF99-4A29-A88B-759DD46792C9}"/>
              </a:ext>
            </a:extLst>
          </p:cNvPr>
          <p:cNvSpPr txBox="1"/>
          <p:nvPr/>
        </p:nvSpPr>
        <p:spPr>
          <a:xfrm>
            <a:off x="759000" y="6010688"/>
            <a:ext cx="3240000" cy="369332"/>
          </a:xfrm>
          <a:prstGeom prst="rect">
            <a:avLst/>
          </a:prstGeom>
          <a:noFill/>
        </p:spPr>
        <p:txBody>
          <a:bodyPr wrap="square">
            <a:spAutoFit/>
          </a:bodyPr>
          <a:lstStyle/>
          <a:p>
            <a:pPr algn="ctr"/>
            <a:r>
              <a:rPr lang="en-GB" b="1" cap="all" dirty="0"/>
              <a:t>Soil water management</a:t>
            </a:r>
          </a:p>
        </p:txBody>
      </p:sp>
      <p:sp>
        <p:nvSpPr>
          <p:cNvPr id="11" name="ZoneTexte 10">
            <a:extLst>
              <a:ext uri="{FF2B5EF4-FFF2-40B4-BE49-F238E27FC236}">
                <a16:creationId xmlns:a16="http://schemas.microsoft.com/office/drawing/2014/main" id="{671F8F2B-8FD4-4D3C-BB1B-31B7174ABC74}"/>
              </a:ext>
            </a:extLst>
          </p:cNvPr>
          <p:cNvSpPr txBox="1"/>
          <p:nvPr/>
        </p:nvSpPr>
        <p:spPr>
          <a:xfrm>
            <a:off x="4436400" y="6010688"/>
            <a:ext cx="3240000" cy="369332"/>
          </a:xfrm>
          <a:prstGeom prst="rect">
            <a:avLst/>
          </a:prstGeom>
          <a:noFill/>
        </p:spPr>
        <p:txBody>
          <a:bodyPr wrap="square">
            <a:spAutoFit/>
          </a:bodyPr>
          <a:lstStyle/>
          <a:p>
            <a:pPr algn="ctr"/>
            <a:r>
              <a:rPr lang="en-GB" b="1" cap="all" dirty="0"/>
              <a:t>GEN Z project</a:t>
            </a:r>
          </a:p>
        </p:txBody>
      </p:sp>
      <p:sp>
        <p:nvSpPr>
          <p:cNvPr id="15" name="ZoneTexte 14">
            <a:extLst>
              <a:ext uri="{FF2B5EF4-FFF2-40B4-BE49-F238E27FC236}">
                <a16:creationId xmlns:a16="http://schemas.microsoft.com/office/drawing/2014/main" id="{258FB738-032A-4230-B697-A066701D29D6}"/>
              </a:ext>
            </a:extLst>
          </p:cNvPr>
          <p:cNvSpPr txBox="1"/>
          <p:nvPr/>
        </p:nvSpPr>
        <p:spPr>
          <a:xfrm>
            <a:off x="8113800" y="6010688"/>
            <a:ext cx="3240000" cy="369332"/>
          </a:xfrm>
          <a:prstGeom prst="rect">
            <a:avLst/>
          </a:prstGeom>
          <a:noFill/>
        </p:spPr>
        <p:txBody>
          <a:bodyPr wrap="square">
            <a:spAutoFit/>
          </a:bodyPr>
          <a:lstStyle/>
          <a:p>
            <a:pPr algn="ctr"/>
            <a:r>
              <a:rPr lang="en-GB" b="1" cap="all" dirty="0"/>
              <a:t>Old vine project</a:t>
            </a:r>
          </a:p>
        </p:txBody>
      </p:sp>
    </p:spTree>
    <p:extLst>
      <p:ext uri="{BB962C8B-B14F-4D97-AF65-F5344CB8AC3E}">
        <p14:creationId xmlns:p14="http://schemas.microsoft.com/office/powerpoint/2010/main" val="3941442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66A2F1-0CAC-414A-A544-2630368C9DF3}"/>
              </a:ext>
            </a:extLst>
          </p:cNvPr>
          <p:cNvSpPr>
            <a:spLocks noGrp="1"/>
          </p:cNvSpPr>
          <p:nvPr>
            <p:ph type="title"/>
          </p:nvPr>
        </p:nvSpPr>
        <p:spPr/>
        <p:txBody>
          <a:bodyPr/>
          <a:lstStyle/>
          <a:p>
            <a:r>
              <a:rPr lang="en-GB" dirty="0"/>
              <a:t>Common garden experiments</a:t>
            </a:r>
          </a:p>
        </p:txBody>
      </p:sp>
      <p:pic>
        <p:nvPicPr>
          <p:cNvPr id="15" name="Image 14">
            <a:extLst>
              <a:ext uri="{FF2B5EF4-FFF2-40B4-BE49-F238E27FC236}">
                <a16:creationId xmlns:a16="http://schemas.microsoft.com/office/drawing/2014/main" id="{BD13F788-DAFF-4089-A157-F45BE14F007A}"/>
              </a:ext>
            </a:extLst>
          </p:cNvPr>
          <p:cNvPicPr>
            <a:picLocks noChangeAspect="1"/>
          </p:cNvPicPr>
          <p:nvPr/>
        </p:nvPicPr>
        <p:blipFill>
          <a:blip r:embed="rId2"/>
          <a:stretch>
            <a:fillRect/>
          </a:stretch>
        </p:blipFill>
        <p:spPr>
          <a:xfrm>
            <a:off x="2097475" y="2515424"/>
            <a:ext cx="7995689" cy="3975284"/>
          </a:xfrm>
          <a:prstGeom prst="rect">
            <a:avLst/>
          </a:prstGeom>
        </p:spPr>
      </p:pic>
      <p:sp>
        <p:nvSpPr>
          <p:cNvPr id="19" name="ZoneTexte 18">
            <a:extLst>
              <a:ext uri="{FF2B5EF4-FFF2-40B4-BE49-F238E27FC236}">
                <a16:creationId xmlns:a16="http://schemas.microsoft.com/office/drawing/2014/main" id="{9F39BC1C-ECF9-454B-BEAE-3E7554F91426}"/>
              </a:ext>
            </a:extLst>
          </p:cNvPr>
          <p:cNvSpPr txBox="1"/>
          <p:nvPr/>
        </p:nvSpPr>
        <p:spPr>
          <a:xfrm>
            <a:off x="838200" y="1559550"/>
            <a:ext cx="9501554" cy="677108"/>
          </a:xfrm>
          <a:prstGeom prst="rect">
            <a:avLst/>
          </a:prstGeom>
          <a:noFill/>
        </p:spPr>
        <p:txBody>
          <a:bodyPr wrap="square">
            <a:spAutoFit/>
          </a:bodyPr>
          <a:lstStyle/>
          <a:p>
            <a:r>
              <a:rPr lang="en-US" sz="2000" b="1" dirty="0"/>
              <a:t>Could the </a:t>
            </a:r>
            <a:r>
              <a:rPr lang="en-US" sz="2000" b="1" dirty="0" err="1"/>
              <a:t>Skurfberg</a:t>
            </a:r>
            <a:r>
              <a:rPr lang="en-US" sz="2000" b="1" dirty="0"/>
              <a:t> old Chenin vines be the saving grace of Loire Valley wine identity? </a:t>
            </a:r>
            <a:endParaRPr lang="en-GB" sz="2000" b="1" dirty="0"/>
          </a:p>
          <a:p>
            <a:r>
              <a:rPr lang="en-GB" dirty="0"/>
              <a:t>Published at </a:t>
            </a:r>
            <a:r>
              <a:rPr lang="en-GB" dirty="0">
                <a:hlinkClick r:id="rId3">
                  <a:extLst>
                    <a:ext uri="{A12FA001-AC4F-418D-AE19-62706E023703}">
                      <ahyp:hlinkClr xmlns:ahyp="http://schemas.microsoft.com/office/drawing/2018/hyperlinkcolor" val="tx"/>
                    </a:ext>
                  </a:extLst>
                </a:hlinkClick>
              </a:rPr>
              <a:t>https://www.jancisrobinson.com/articles/wwc21-skurfberg-south-africa</a:t>
            </a:r>
            <a:r>
              <a:rPr lang="en-GB" dirty="0"/>
              <a:t> </a:t>
            </a:r>
          </a:p>
        </p:txBody>
      </p:sp>
      <p:pic>
        <p:nvPicPr>
          <p:cNvPr id="20" name="Image 19">
            <a:extLst>
              <a:ext uri="{FF2B5EF4-FFF2-40B4-BE49-F238E27FC236}">
                <a16:creationId xmlns:a16="http://schemas.microsoft.com/office/drawing/2014/main" id="{F4CF6014-F1C6-4AE9-A145-6B89C9AA6A51}"/>
              </a:ext>
            </a:extLst>
          </p:cNvPr>
          <p:cNvPicPr>
            <a:picLocks noChangeAspect="1"/>
          </p:cNvPicPr>
          <p:nvPr/>
        </p:nvPicPr>
        <p:blipFill>
          <a:blip r:embed="rId4"/>
          <a:stretch>
            <a:fillRect/>
          </a:stretch>
        </p:blipFill>
        <p:spPr>
          <a:xfrm>
            <a:off x="7999577" y="2236960"/>
            <a:ext cx="2093587" cy="769393"/>
          </a:xfrm>
          <a:prstGeom prst="rect">
            <a:avLst/>
          </a:prstGeom>
        </p:spPr>
      </p:pic>
    </p:spTree>
    <p:extLst>
      <p:ext uri="{BB962C8B-B14F-4D97-AF65-F5344CB8AC3E}">
        <p14:creationId xmlns:p14="http://schemas.microsoft.com/office/powerpoint/2010/main" val="1343519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336B138-0669-FECA-14A7-BAC531A8911F}"/>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800" dirty="0"/>
              <a:t>Are there winners and losers with climate change?</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A720FB18-5976-FCF1-F4E6-1D6EFDD6EFA1}"/>
              </a:ext>
            </a:extLst>
          </p:cNvPr>
          <p:cNvPicPr>
            <a:picLocks noGrp="1" noChangeAspect="1"/>
          </p:cNvPicPr>
          <p:nvPr>
            <p:ph idx="1"/>
          </p:nvPr>
        </p:nvPicPr>
        <p:blipFill rotWithShape="1">
          <a:blip r:embed="rId2"/>
          <a:srcRect l="18938" r="2464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01502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22E9E7-B2C1-B19B-DF35-28542837B0B6}"/>
              </a:ext>
            </a:extLst>
          </p:cNvPr>
          <p:cNvSpPr>
            <a:spLocks noGrp="1"/>
          </p:cNvSpPr>
          <p:nvPr>
            <p:ph type="title"/>
          </p:nvPr>
        </p:nvSpPr>
        <p:spPr/>
        <p:txBody>
          <a:bodyPr>
            <a:normAutofit fontScale="90000"/>
          </a:bodyPr>
          <a:lstStyle/>
          <a:p>
            <a:r>
              <a:rPr lang="en-US" dirty="0">
                <a:solidFill>
                  <a:srgbClr val="222222"/>
                </a:solidFill>
                <a:latin typeface="Harding"/>
              </a:rPr>
              <a:t>C</a:t>
            </a:r>
            <a:r>
              <a:rPr lang="en-US" b="0" i="0" dirty="0">
                <a:solidFill>
                  <a:srgbClr val="222222"/>
                </a:solidFill>
                <a:effectLst/>
                <a:latin typeface="Harding"/>
              </a:rPr>
              <a:t>limate change is expected to alter significantly the geography of wine producing regions </a:t>
            </a:r>
            <a:r>
              <a:rPr lang="en-US" sz="1200" i="0" dirty="0">
                <a:solidFill>
                  <a:srgbClr val="222222"/>
                </a:solidFill>
                <a:effectLst/>
                <a:latin typeface="Harding"/>
              </a:rPr>
              <a:t>(Hannah et al., 2013)</a:t>
            </a:r>
            <a:endParaRPr lang="fr-FR" dirty="0"/>
          </a:p>
        </p:txBody>
      </p:sp>
      <p:pic>
        <p:nvPicPr>
          <p:cNvPr id="4" name="Image 3">
            <a:extLst>
              <a:ext uri="{FF2B5EF4-FFF2-40B4-BE49-F238E27FC236}">
                <a16:creationId xmlns:a16="http://schemas.microsoft.com/office/drawing/2014/main" id="{704E7E1E-69C4-0A90-B1DF-756BA55067AE}"/>
              </a:ext>
            </a:extLst>
          </p:cNvPr>
          <p:cNvPicPr>
            <a:picLocks noChangeAspect="1"/>
          </p:cNvPicPr>
          <p:nvPr/>
        </p:nvPicPr>
        <p:blipFill>
          <a:blip r:embed="rId2"/>
          <a:stretch>
            <a:fillRect/>
          </a:stretch>
        </p:blipFill>
        <p:spPr>
          <a:xfrm>
            <a:off x="5424488" y="1909655"/>
            <a:ext cx="6015038" cy="4583220"/>
          </a:xfrm>
          <a:prstGeom prst="rect">
            <a:avLst/>
          </a:prstGeom>
        </p:spPr>
      </p:pic>
      <p:pic>
        <p:nvPicPr>
          <p:cNvPr id="5" name="Picture 4" descr="http://i.guim.co.uk/static/w-620/h--/q-95/sys-images/Environment/Pix/pictures/2013/4/8/1365425965276/Europe-change-in-areas-su-001.jpg">
            <a:extLst>
              <a:ext uri="{FF2B5EF4-FFF2-40B4-BE49-F238E27FC236}">
                <a16:creationId xmlns:a16="http://schemas.microsoft.com/office/drawing/2014/main" id="{98C3C489-1361-46E7-A727-175977A2F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70" y="2090630"/>
            <a:ext cx="4506205" cy="345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656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BF14D3-F7D8-D35A-D43D-08AFE78D8D02}"/>
              </a:ext>
            </a:extLst>
          </p:cNvPr>
          <p:cNvSpPr>
            <a:spLocks noGrp="1"/>
          </p:cNvSpPr>
          <p:nvPr>
            <p:ph type="title"/>
          </p:nvPr>
        </p:nvSpPr>
        <p:spPr/>
        <p:txBody>
          <a:bodyPr/>
          <a:lstStyle/>
          <a:p>
            <a:r>
              <a:rPr lang="fr-FR" dirty="0"/>
              <a:t>Exemple of </a:t>
            </a:r>
            <a:r>
              <a:rPr lang="fr-FR" dirty="0" err="1"/>
              <a:t>Okanagan</a:t>
            </a:r>
            <a:r>
              <a:rPr lang="fr-FR" dirty="0"/>
              <a:t> Valley, Canada</a:t>
            </a:r>
          </a:p>
        </p:txBody>
      </p:sp>
      <p:pic>
        <p:nvPicPr>
          <p:cNvPr id="7" name="Image 6">
            <a:extLst>
              <a:ext uri="{FF2B5EF4-FFF2-40B4-BE49-F238E27FC236}">
                <a16:creationId xmlns:a16="http://schemas.microsoft.com/office/drawing/2014/main" id="{73985582-EF79-6DA0-6075-483ED00E215A}"/>
              </a:ext>
            </a:extLst>
          </p:cNvPr>
          <p:cNvPicPr>
            <a:picLocks noChangeAspect="1"/>
          </p:cNvPicPr>
          <p:nvPr/>
        </p:nvPicPr>
        <p:blipFill>
          <a:blip r:embed="rId2"/>
          <a:stretch>
            <a:fillRect/>
          </a:stretch>
        </p:blipFill>
        <p:spPr>
          <a:xfrm>
            <a:off x="838200" y="1773721"/>
            <a:ext cx="7934325" cy="1581150"/>
          </a:xfrm>
          <a:prstGeom prst="rect">
            <a:avLst/>
          </a:prstGeom>
        </p:spPr>
      </p:pic>
      <p:pic>
        <p:nvPicPr>
          <p:cNvPr id="9" name="Image 8">
            <a:extLst>
              <a:ext uri="{FF2B5EF4-FFF2-40B4-BE49-F238E27FC236}">
                <a16:creationId xmlns:a16="http://schemas.microsoft.com/office/drawing/2014/main" id="{07A078C2-D469-D058-E419-C3F3F68B14AD}"/>
              </a:ext>
            </a:extLst>
          </p:cNvPr>
          <p:cNvPicPr>
            <a:picLocks noChangeAspect="1"/>
          </p:cNvPicPr>
          <p:nvPr/>
        </p:nvPicPr>
        <p:blipFill>
          <a:blip r:embed="rId3"/>
          <a:stretch>
            <a:fillRect/>
          </a:stretch>
        </p:blipFill>
        <p:spPr>
          <a:xfrm>
            <a:off x="838200" y="3734214"/>
            <a:ext cx="7905750" cy="1695450"/>
          </a:xfrm>
          <a:prstGeom prst="rect">
            <a:avLst/>
          </a:prstGeom>
        </p:spPr>
      </p:pic>
    </p:spTree>
    <p:extLst>
      <p:ext uri="{BB962C8B-B14F-4D97-AF65-F5344CB8AC3E}">
        <p14:creationId xmlns:p14="http://schemas.microsoft.com/office/powerpoint/2010/main" val="3489556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981075" y="5003801"/>
            <a:ext cx="10226676"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r>
              <a:rPr kumimoji="0" lang="en-US" altLang="en-US" sz="2300" b="0" i="0" u="none" strike="noStrike" kern="1200" cap="none" spc="0" normalizeH="0" baseline="0" noProof="0" dirty="0">
                <a:ln>
                  <a:noFill/>
                </a:ln>
                <a:solidFill>
                  <a:srgbClr val="000000"/>
                </a:solidFill>
                <a:effectLst/>
                <a:uLnTx/>
                <a:uFillTx/>
                <a:latin typeface="Calibri" pitchFamily="34" charset="0"/>
                <a:ea typeface="+mn-ea"/>
                <a:cs typeface="Arial" charset="0"/>
              </a:rPr>
              <a:t>Arctic amplification (</a:t>
            </a:r>
            <a:r>
              <a:rPr kumimoji="0" lang="en-US" altLang="en-US" sz="2300" b="0" i="0" u="sng" strike="noStrike" kern="1200" cap="none" spc="0" normalizeH="0" baseline="0" noProof="0" dirty="0">
                <a:ln>
                  <a:noFill/>
                </a:ln>
                <a:solidFill>
                  <a:srgbClr val="000000"/>
                </a:solidFill>
                <a:effectLst/>
                <a:uLnTx/>
                <a:uFillTx/>
                <a:latin typeface="Calibri" pitchFamily="34" charset="0"/>
                <a:ea typeface="+mn-ea"/>
                <a:cs typeface="Arial" charset="0"/>
              </a:rPr>
              <a:t>4x the rate of warming of the rest of the planet</a:t>
            </a:r>
            <a:r>
              <a:rPr kumimoji="0" lang="en-US" altLang="en-US" sz="2300" b="0" i="0" u="none" strike="noStrike" kern="1200" cap="none" spc="0" normalizeH="0" baseline="0" noProof="0" dirty="0">
                <a:ln>
                  <a:noFill/>
                </a:ln>
                <a:solidFill>
                  <a:srgbClr val="000000"/>
                </a:solidFill>
                <a:effectLst/>
                <a:uLnTx/>
                <a:uFillTx/>
                <a:latin typeface="Calibri" pitchFamily="34" charset="0"/>
                <a:ea typeface="+mn-ea"/>
                <a:cs typeface="Arial" charset="0"/>
              </a:rPr>
              <a:t>) has produced a slower jet stream, with more amplified north-south waves, more extreme weather and greater swings in climate conditions from year to year, season to season, and month to month. Some indication of similar changes in the Southern Hemisphere</a:t>
            </a:r>
          </a:p>
        </p:txBody>
      </p:sp>
      <p:sp>
        <p:nvSpPr>
          <p:cNvPr id="9" name="TextBox 8"/>
          <p:cNvSpPr txBox="1"/>
          <p:nvPr/>
        </p:nvSpPr>
        <p:spPr>
          <a:xfrm>
            <a:off x="1035050" y="134939"/>
            <a:ext cx="10121901"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Increased Weather/Climate Variability</a:t>
            </a:r>
            <a:endParaRPr kumimoji="0" lang="pt-BR"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l="49979" t="14647"/>
          <a:stretch>
            <a:fillRect/>
          </a:stretch>
        </p:blipFill>
        <p:spPr bwMode="auto">
          <a:xfrm>
            <a:off x="6094413" y="1200150"/>
            <a:ext cx="3613150"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t="14647" r="50021"/>
          <a:stretch>
            <a:fillRect/>
          </a:stretch>
        </p:blipFill>
        <p:spPr bwMode="auto">
          <a:xfrm>
            <a:off x="2484439" y="1200150"/>
            <a:ext cx="3609975"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7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81200" y="249382"/>
            <a:ext cx="8229600" cy="635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2851759" y="1615654"/>
            <a:ext cx="5461348" cy="1277986"/>
          </a:xfrm>
          <a:custGeom>
            <a:avLst/>
            <a:gdLst>
              <a:gd name="connsiteX0" fmla="*/ 0 w 5461348"/>
              <a:gd name="connsiteY0" fmla="*/ 1027338 h 1277986"/>
              <a:gd name="connsiteX1" fmla="*/ 513567 w 5461348"/>
              <a:gd name="connsiteY1" fmla="*/ 438614 h 1277986"/>
              <a:gd name="connsiteX2" fmla="*/ 876822 w 5461348"/>
              <a:gd name="connsiteY2" fmla="*/ 401036 h 1277986"/>
              <a:gd name="connsiteX3" fmla="*/ 964504 w 5461348"/>
              <a:gd name="connsiteY3" fmla="*/ 714187 h 1277986"/>
              <a:gd name="connsiteX4" fmla="*/ 1077238 w 5461348"/>
              <a:gd name="connsiteY4" fmla="*/ 1089968 h 1277986"/>
              <a:gd name="connsiteX5" fmla="*/ 1377863 w 5461348"/>
              <a:gd name="connsiteY5" fmla="*/ 1277858 h 1277986"/>
              <a:gd name="connsiteX6" fmla="*/ 1741118 w 5461348"/>
              <a:gd name="connsiteY6" fmla="*/ 1064916 h 1277986"/>
              <a:gd name="connsiteX7" fmla="*/ 1866378 w 5461348"/>
              <a:gd name="connsiteY7" fmla="*/ 576401 h 1277986"/>
              <a:gd name="connsiteX8" fmla="*/ 2167003 w 5461348"/>
              <a:gd name="connsiteY8" fmla="*/ 451141 h 1277986"/>
              <a:gd name="connsiteX9" fmla="*/ 2279737 w 5461348"/>
              <a:gd name="connsiteY9" fmla="*/ 739239 h 1277986"/>
              <a:gd name="connsiteX10" fmla="*/ 2455101 w 5461348"/>
              <a:gd name="connsiteY10" fmla="*/ 1027338 h 1277986"/>
              <a:gd name="connsiteX11" fmla="*/ 2843408 w 5461348"/>
              <a:gd name="connsiteY11" fmla="*/ 1014812 h 1277986"/>
              <a:gd name="connsiteX12" fmla="*/ 2981194 w 5461348"/>
              <a:gd name="connsiteY12" fmla="*/ 701661 h 1277986"/>
              <a:gd name="connsiteX13" fmla="*/ 3081403 w 5461348"/>
              <a:gd name="connsiteY13" fmla="*/ 338406 h 1277986"/>
              <a:gd name="connsiteX14" fmla="*/ 3206663 w 5461348"/>
              <a:gd name="connsiteY14" fmla="*/ 112938 h 1277986"/>
              <a:gd name="connsiteX15" fmla="*/ 3482236 w 5461348"/>
              <a:gd name="connsiteY15" fmla="*/ 204 h 1277986"/>
              <a:gd name="connsiteX16" fmla="*/ 3745282 w 5461348"/>
              <a:gd name="connsiteY16" fmla="*/ 137990 h 1277986"/>
              <a:gd name="connsiteX17" fmla="*/ 3995803 w 5461348"/>
              <a:gd name="connsiteY17" fmla="*/ 639031 h 1277986"/>
              <a:gd name="connsiteX18" fmla="*/ 4146115 w 5461348"/>
              <a:gd name="connsiteY18" fmla="*/ 864499 h 1277986"/>
              <a:gd name="connsiteX19" fmla="*/ 4384109 w 5461348"/>
              <a:gd name="connsiteY19" fmla="*/ 1039864 h 1277986"/>
              <a:gd name="connsiteX20" fmla="*/ 4747364 w 5461348"/>
              <a:gd name="connsiteY20" fmla="*/ 1014812 h 1277986"/>
              <a:gd name="connsiteX21" fmla="*/ 4960307 w 5461348"/>
              <a:gd name="connsiteY21" fmla="*/ 764291 h 1277986"/>
              <a:gd name="connsiteX22" fmla="*/ 5022937 w 5461348"/>
              <a:gd name="connsiteY22" fmla="*/ 463667 h 1277986"/>
              <a:gd name="connsiteX23" fmla="*/ 5160723 w 5461348"/>
              <a:gd name="connsiteY23" fmla="*/ 163042 h 1277986"/>
              <a:gd name="connsiteX24" fmla="*/ 5336088 w 5461348"/>
              <a:gd name="connsiteY24" fmla="*/ 150516 h 1277986"/>
              <a:gd name="connsiteX25" fmla="*/ 5461348 w 5461348"/>
              <a:gd name="connsiteY25" fmla="*/ 137990 h 127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61348" h="1277986">
                <a:moveTo>
                  <a:pt x="0" y="1027338"/>
                </a:moveTo>
                <a:cubicBezTo>
                  <a:pt x="183715" y="785168"/>
                  <a:pt x="367430" y="542998"/>
                  <a:pt x="513567" y="438614"/>
                </a:cubicBezTo>
                <a:cubicBezTo>
                  <a:pt x="659704" y="334230"/>
                  <a:pt x="801666" y="355107"/>
                  <a:pt x="876822" y="401036"/>
                </a:cubicBezTo>
                <a:cubicBezTo>
                  <a:pt x="951978" y="446965"/>
                  <a:pt x="931101" y="599365"/>
                  <a:pt x="964504" y="714187"/>
                </a:cubicBezTo>
                <a:cubicBezTo>
                  <a:pt x="997907" y="829009"/>
                  <a:pt x="1008345" y="996023"/>
                  <a:pt x="1077238" y="1089968"/>
                </a:cubicBezTo>
                <a:cubicBezTo>
                  <a:pt x="1146131" y="1183913"/>
                  <a:pt x="1267216" y="1282033"/>
                  <a:pt x="1377863" y="1277858"/>
                </a:cubicBezTo>
                <a:cubicBezTo>
                  <a:pt x="1488510" y="1273683"/>
                  <a:pt x="1659699" y="1181825"/>
                  <a:pt x="1741118" y="1064916"/>
                </a:cubicBezTo>
                <a:cubicBezTo>
                  <a:pt x="1822537" y="948007"/>
                  <a:pt x="1795397" y="678697"/>
                  <a:pt x="1866378" y="576401"/>
                </a:cubicBezTo>
                <a:cubicBezTo>
                  <a:pt x="1937359" y="474105"/>
                  <a:pt x="2098110" y="424001"/>
                  <a:pt x="2167003" y="451141"/>
                </a:cubicBezTo>
                <a:cubicBezTo>
                  <a:pt x="2235896" y="478281"/>
                  <a:pt x="2231721" y="643206"/>
                  <a:pt x="2279737" y="739239"/>
                </a:cubicBezTo>
                <a:cubicBezTo>
                  <a:pt x="2327753" y="835272"/>
                  <a:pt x="2361156" y="981409"/>
                  <a:pt x="2455101" y="1027338"/>
                </a:cubicBezTo>
                <a:cubicBezTo>
                  <a:pt x="2549046" y="1073267"/>
                  <a:pt x="2755726" y="1069091"/>
                  <a:pt x="2843408" y="1014812"/>
                </a:cubicBezTo>
                <a:cubicBezTo>
                  <a:pt x="2931090" y="960533"/>
                  <a:pt x="2941528" y="814395"/>
                  <a:pt x="2981194" y="701661"/>
                </a:cubicBezTo>
                <a:cubicBezTo>
                  <a:pt x="3020860" y="588927"/>
                  <a:pt x="3043825" y="436526"/>
                  <a:pt x="3081403" y="338406"/>
                </a:cubicBezTo>
                <a:cubicBezTo>
                  <a:pt x="3118981" y="240286"/>
                  <a:pt x="3139857" y="169305"/>
                  <a:pt x="3206663" y="112938"/>
                </a:cubicBezTo>
                <a:cubicBezTo>
                  <a:pt x="3273469" y="56571"/>
                  <a:pt x="3392466" y="-3971"/>
                  <a:pt x="3482236" y="204"/>
                </a:cubicBezTo>
                <a:cubicBezTo>
                  <a:pt x="3572006" y="4379"/>
                  <a:pt x="3659688" y="31519"/>
                  <a:pt x="3745282" y="137990"/>
                </a:cubicBezTo>
                <a:cubicBezTo>
                  <a:pt x="3830877" y="244461"/>
                  <a:pt x="3928998" y="517946"/>
                  <a:pt x="3995803" y="639031"/>
                </a:cubicBezTo>
                <a:cubicBezTo>
                  <a:pt x="4062608" y="760116"/>
                  <a:pt x="4081397" y="797693"/>
                  <a:pt x="4146115" y="864499"/>
                </a:cubicBezTo>
                <a:cubicBezTo>
                  <a:pt x="4210833" y="931304"/>
                  <a:pt x="4283901" y="1014812"/>
                  <a:pt x="4384109" y="1039864"/>
                </a:cubicBezTo>
                <a:cubicBezTo>
                  <a:pt x="4484317" y="1064916"/>
                  <a:pt x="4651331" y="1060741"/>
                  <a:pt x="4747364" y="1014812"/>
                </a:cubicBezTo>
                <a:cubicBezTo>
                  <a:pt x="4843397" y="968883"/>
                  <a:pt x="4914378" y="856148"/>
                  <a:pt x="4960307" y="764291"/>
                </a:cubicBezTo>
                <a:cubicBezTo>
                  <a:pt x="5006236" y="672434"/>
                  <a:pt x="4989534" y="563875"/>
                  <a:pt x="5022937" y="463667"/>
                </a:cubicBezTo>
                <a:cubicBezTo>
                  <a:pt x="5056340" y="363459"/>
                  <a:pt x="5108531" y="215234"/>
                  <a:pt x="5160723" y="163042"/>
                </a:cubicBezTo>
                <a:cubicBezTo>
                  <a:pt x="5212915" y="110850"/>
                  <a:pt x="5285984" y="154691"/>
                  <a:pt x="5336088" y="150516"/>
                </a:cubicBezTo>
                <a:cubicBezTo>
                  <a:pt x="5386192" y="146341"/>
                  <a:pt x="5423770" y="142165"/>
                  <a:pt x="5461348" y="13799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0577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1524002" y="117476"/>
            <a:ext cx="9143999" cy="64633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itchFamily="34" charset="0"/>
              </a:rPr>
              <a:t>Observed SST Changes 1854-2020</a:t>
            </a:r>
            <a:endParaRPr kumimoji="0" 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itchFamily="34" charset="0"/>
            </a:endParaRPr>
          </a:p>
        </p:txBody>
      </p:sp>
      <p:pic>
        <p:nvPicPr>
          <p:cNvPr id="3" name="Picture 2">
            <a:extLst>
              <a:ext uri="{FF2B5EF4-FFF2-40B4-BE49-F238E27FC236}">
                <a16:creationId xmlns:a16="http://schemas.microsoft.com/office/drawing/2014/main" id="{AC88410D-782D-F3B6-3929-EDB369A2DD0F}"/>
              </a:ext>
            </a:extLst>
          </p:cNvPr>
          <p:cNvPicPr>
            <a:picLocks noChangeAspect="1"/>
          </p:cNvPicPr>
          <p:nvPr/>
        </p:nvPicPr>
        <p:blipFill>
          <a:blip r:embed="rId2"/>
          <a:stretch>
            <a:fillRect/>
          </a:stretch>
        </p:blipFill>
        <p:spPr>
          <a:xfrm>
            <a:off x="358588" y="888364"/>
            <a:ext cx="11474824" cy="5852160"/>
          </a:xfrm>
          <a:prstGeom prst="rect">
            <a:avLst/>
          </a:prstGeom>
        </p:spPr>
      </p:pic>
    </p:spTree>
    <p:extLst>
      <p:ext uri="{BB962C8B-B14F-4D97-AF65-F5344CB8AC3E}">
        <p14:creationId xmlns:p14="http://schemas.microsoft.com/office/powerpoint/2010/main" val="140850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B92F13-1D79-515C-F69A-E95408EA50DC}"/>
              </a:ext>
            </a:extLst>
          </p:cNvPr>
          <p:cNvPicPr>
            <a:picLocks noChangeAspect="1"/>
          </p:cNvPicPr>
          <p:nvPr/>
        </p:nvPicPr>
        <p:blipFill>
          <a:blip r:embed="rId2"/>
          <a:stretch>
            <a:fillRect/>
          </a:stretch>
        </p:blipFill>
        <p:spPr>
          <a:xfrm>
            <a:off x="1676400" y="1228725"/>
            <a:ext cx="8839200" cy="5629275"/>
          </a:xfrm>
          <a:prstGeom prst="rect">
            <a:avLst/>
          </a:prstGeom>
        </p:spPr>
      </p:pic>
      <p:sp>
        <p:nvSpPr>
          <p:cNvPr id="4" name="TextBox 3">
            <a:extLst>
              <a:ext uri="{FF2B5EF4-FFF2-40B4-BE49-F238E27FC236}">
                <a16:creationId xmlns:a16="http://schemas.microsoft.com/office/drawing/2014/main" id="{4B0A0626-60B9-0C9C-66BA-9B3F46C56410}"/>
              </a:ext>
            </a:extLst>
          </p:cNvPr>
          <p:cNvSpPr txBox="1"/>
          <p:nvPr/>
        </p:nvSpPr>
        <p:spPr>
          <a:xfrm>
            <a:off x="1550276" y="0"/>
            <a:ext cx="909144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Area of the US with Unusually Hot Summer Temperatures, 1910–2020</a:t>
            </a:r>
          </a:p>
        </p:txBody>
      </p:sp>
      <p:sp>
        <p:nvSpPr>
          <p:cNvPr id="5" name="TextBox 4">
            <a:extLst>
              <a:ext uri="{FF2B5EF4-FFF2-40B4-BE49-F238E27FC236}">
                <a16:creationId xmlns:a16="http://schemas.microsoft.com/office/drawing/2014/main" id="{1273D42D-B103-4BC9-F499-8C8B87F1C539}"/>
              </a:ext>
            </a:extLst>
          </p:cNvPr>
          <p:cNvSpPr txBox="1"/>
          <p:nvPr/>
        </p:nvSpPr>
        <p:spPr>
          <a:xfrm>
            <a:off x="11139468" y="6488668"/>
            <a:ext cx="1052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EPA 2023</a:t>
            </a:r>
          </a:p>
        </p:txBody>
      </p:sp>
    </p:spTree>
    <p:extLst>
      <p:ext uri="{BB962C8B-B14F-4D97-AF65-F5344CB8AC3E}">
        <p14:creationId xmlns:p14="http://schemas.microsoft.com/office/powerpoint/2010/main" val="41139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C6EF71-A3C9-4E36-9E48-34806EA87F27}"/>
              </a:ext>
            </a:extLst>
          </p:cNvPr>
          <p:cNvPicPr>
            <a:picLocks noChangeAspect="1"/>
          </p:cNvPicPr>
          <p:nvPr/>
        </p:nvPicPr>
        <p:blipFill>
          <a:blip r:embed="rId2"/>
          <a:stretch>
            <a:fillRect/>
          </a:stretch>
        </p:blipFill>
        <p:spPr>
          <a:xfrm>
            <a:off x="2326423" y="949039"/>
            <a:ext cx="7510579" cy="5669280"/>
          </a:xfrm>
          <a:prstGeom prst="rect">
            <a:avLst/>
          </a:prstGeom>
        </p:spPr>
      </p:pic>
      <p:sp>
        <p:nvSpPr>
          <p:cNvPr id="3" name="Rectangle 2">
            <a:extLst>
              <a:ext uri="{FF2B5EF4-FFF2-40B4-BE49-F238E27FC236}">
                <a16:creationId xmlns:a16="http://schemas.microsoft.com/office/drawing/2014/main" id="{0B0E10CB-DB9C-4A67-830F-0337A663DA16}"/>
              </a:ext>
            </a:extLst>
          </p:cNvPr>
          <p:cNvSpPr/>
          <p:nvPr/>
        </p:nvSpPr>
        <p:spPr>
          <a:xfrm>
            <a:off x="8090711" y="6550223"/>
            <a:ext cx="4101289"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United States Global Change Research Program</a:t>
            </a:r>
          </a:p>
        </p:txBody>
      </p:sp>
      <p:sp>
        <p:nvSpPr>
          <p:cNvPr id="4" name="Text Box 18">
            <a:extLst>
              <a:ext uri="{FF2B5EF4-FFF2-40B4-BE49-F238E27FC236}">
                <a16:creationId xmlns:a16="http://schemas.microsoft.com/office/drawing/2014/main" id="{E73E0613-9A9A-4AB8-B3D5-2A2AC4006D9D}"/>
              </a:ext>
            </a:extLst>
          </p:cNvPr>
          <p:cNvSpPr txBox="1">
            <a:spLocks noChangeArrowheads="1"/>
          </p:cNvSpPr>
          <p:nvPr/>
        </p:nvSpPr>
        <p:spPr bwMode="auto">
          <a:xfrm>
            <a:off x="1135973" y="0"/>
            <a:ext cx="9891477" cy="92333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Trends in Heat Waves in the US</a:t>
            </a:r>
          </a:p>
        </p:txBody>
      </p:sp>
    </p:spTree>
    <p:extLst>
      <p:ext uri="{BB962C8B-B14F-4D97-AF65-F5344CB8AC3E}">
        <p14:creationId xmlns:p14="http://schemas.microsoft.com/office/powerpoint/2010/main" val="242597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FB138B7-D299-C853-BB67-E7D0B7E42DDC}"/>
              </a:ext>
            </a:extLst>
          </p:cNvPr>
          <p:cNvSpPr>
            <a:spLocks noGrp="1"/>
          </p:cNvSpPr>
          <p:nvPr>
            <p:ph type="title"/>
          </p:nvPr>
        </p:nvSpPr>
        <p:spPr>
          <a:xfrm>
            <a:off x="890338" y="640080"/>
            <a:ext cx="3734014" cy="3566160"/>
          </a:xfrm>
        </p:spPr>
        <p:txBody>
          <a:bodyPr vert="horz" lIns="91440" tIns="45720" rIns="91440" bIns="45720" rtlCol="0" anchor="b">
            <a:noAutofit/>
          </a:bodyPr>
          <a:lstStyle/>
          <a:p>
            <a:r>
              <a:rPr lang="en-US" sz="4800" dirty="0"/>
              <a:t>What are the main climate types?</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lein air, ciel, montagne, nuage&#10;&#10;Description générée automatiquement">
            <a:extLst>
              <a:ext uri="{FF2B5EF4-FFF2-40B4-BE49-F238E27FC236}">
                <a16:creationId xmlns:a16="http://schemas.microsoft.com/office/drawing/2014/main" id="{F3F284A6-5CB9-0D4A-7B1E-C6118A5A81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22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8041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2744ED1-90F8-4DD8-BA81-3B977B317394}"/>
              </a:ext>
            </a:extLst>
          </p:cNvPr>
          <p:cNvGrpSpPr>
            <a:grpSpLocks noChangeAspect="1"/>
          </p:cNvGrpSpPr>
          <p:nvPr/>
        </p:nvGrpSpPr>
        <p:grpSpPr>
          <a:xfrm>
            <a:off x="1683611" y="1103981"/>
            <a:ext cx="10802679" cy="5754019"/>
            <a:chOff x="3304149" y="1833889"/>
            <a:chExt cx="9034166" cy="4617079"/>
          </a:xfrm>
        </p:grpSpPr>
        <p:pic>
          <p:nvPicPr>
            <p:cNvPr id="3" name="Picture 2"/>
            <p:cNvPicPr>
              <a:picLocks noChangeAspect="1"/>
            </p:cNvPicPr>
            <p:nvPr/>
          </p:nvPicPr>
          <p:blipFill>
            <a:blip r:embed="rId2"/>
            <a:stretch>
              <a:fillRect/>
            </a:stretch>
          </p:blipFill>
          <p:spPr>
            <a:xfrm>
              <a:off x="3304149" y="1833889"/>
              <a:ext cx="7380069" cy="4389120"/>
            </a:xfrm>
            <a:prstGeom prst="rect">
              <a:avLst/>
            </a:prstGeom>
          </p:spPr>
        </p:pic>
        <p:sp>
          <p:nvSpPr>
            <p:cNvPr id="4" name="Rectangle 3"/>
            <p:cNvSpPr/>
            <p:nvPr/>
          </p:nvSpPr>
          <p:spPr>
            <a:xfrm>
              <a:off x="9607441" y="6204747"/>
              <a:ext cx="2730874"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King (2019) Environmental Research Letters</a:t>
              </a:r>
            </a:p>
          </p:txBody>
        </p:sp>
      </p:grpSp>
      <p:sp>
        <p:nvSpPr>
          <p:cNvPr id="12" name="Rectangle 2">
            <a:extLst>
              <a:ext uri="{FF2B5EF4-FFF2-40B4-BE49-F238E27FC236}">
                <a16:creationId xmlns:a16="http://schemas.microsoft.com/office/drawing/2014/main" id="{2D6F5EB4-BD9F-4DA1-B202-1362A8A76E36}"/>
              </a:ext>
            </a:extLst>
          </p:cNvPr>
          <p:cNvSpPr>
            <a:spLocks noChangeArrowheads="1"/>
          </p:cNvSpPr>
          <p:nvPr/>
        </p:nvSpPr>
        <p:spPr bwMode="auto">
          <a:xfrm>
            <a:off x="457200" y="91440"/>
            <a:ext cx="10972800" cy="1089529"/>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90000"/>
              </a:lnSpc>
              <a:spcBef>
                <a:spcPct val="25000"/>
              </a:spcBef>
              <a:spcAft>
                <a:spcPct val="0"/>
              </a:spcAft>
              <a:buClr>
                <a:srgbClr val="C00000"/>
              </a:buClr>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a:ea typeface="+mn-ea"/>
                <a:cs typeface="Arial" pitchFamily="34" charset="0"/>
              </a:rPr>
              <a:t>Drought and Warming - Dry regions that get drier, will also likely see accelerated local warming</a:t>
            </a:r>
          </a:p>
        </p:txBody>
      </p:sp>
    </p:spTree>
    <p:extLst>
      <p:ext uri="{BB962C8B-B14F-4D97-AF65-F5344CB8AC3E}">
        <p14:creationId xmlns:p14="http://schemas.microsoft.com/office/powerpoint/2010/main" val="297172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1FDDA0-62B5-4FFA-A969-8F571936C917}"/>
              </a:ext>
            </a:extLst>
          </p:cNvPr>
          <p:cNvSpPr txBox="1">
            <a:spLocks noChangeArrowheads="1"/>
          </p:cNvSpPr>
          <p:nvPr/>
        </p:nvSpPr>
        <p:spPr bwMode="auto">
          <a:xfrm>
            <a:off x="457200" y="1097280"/>
            <a:ext cx="8572500" cy="528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5425" indent="-225425">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marL="233363" marR="0" lvl="0" indent="-233363" algn="l" defTabSz="914400" rtl="0" eaLnBrk="1" fontAlgn="base" latinLnBrk="0" hangingPunct="1">
              <a:lnSpc>
                <a:spcPct val="100000"/>
              </a:lnSpc>
              <a:spcBef>
                <a:spcPts val="400"/>
              </a:spcBef>
              <a:spcAft>
                <a:spcPct val="0"/>
              </a:spcAft>
              <a:buClr>
                <a:srgbClr val="C00000"/>
              </a:buClr>
              <a:buSzTx/>
              <a:buFont typeface="Wingdings" panose="05000000000000000000" pitchFamily="2" charset="2"/>
              <a:buChar char="§"/>
              <a:tabLst/>
              <a:defRPr/>
            </a:pPr>
            <a:r>
              <a:rPr kumimoji="0" lang="en-US" alt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Roughly 5000 unique </a:t>
            </a:r>
            <a:r>
              <a:rPr kumimoji="0" lang="en-US" altLang="en-US" sz="3600" b="0" i="1"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V. Vinifera </a:t>
            </a:r>
            <a:r>
              <a:rPr kumimoji="0" lang="en-US" alt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varieties are grown worldwide</a:t>
            </a:r>
            <a:endParaRPr kumimoji="0" lang="en-US" alt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233363" marR="0" lvl="0" indent="-233363" algn="l" defTabSz="914400" rtl="0" eaLnBrk="1" fontAlgn="base" latinLnBrk="0" hangingPunct="1">
              <a:lnSpc>
                <a:spcPct val="100000"/>
              </a:lnSpc>
              <a:spcBef>
                <a:spcPts val="400"/>
              </a:spcBef>
              <a:spcAft>
                <a:spcPct val="0"/>
              </a:spcAft>
              <a:buClr>
                <a:srgbClr val="C00000"/>
              </a:buClr>
              <a:buSzTx/>
              <a:buFont typeface="Wingdings" panose="05000000000000000000" pitchFamily="2" charset="2"/>
              <a:buChar char="§"/>
              <a:tabLst/>
              <a:defRPr/>
            </a:pPr>
            <a:r>
              <a:rPr kumimoji="0" lang="en-US" altLang="en-US" sz="36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Wine Grape </a:t>
            </a:r>
            <a:r>
              <a:rPr kumimoji="0" lang="en-US" alt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(Robinson et al.) identifies 1368 commercially grown ‘prime’ varieties</a:t>
            </a:r>
            <a:endParaRPr kumimoji="0" 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225425" marR="0" lvl="0" indent="-225425" algn="l" defTabSz="914400" rtl="0" eaLnBrk="1" fontAlgn="base" latinLnBrk="0" hangingPunct="1">
              <a:lnSpc>
                <a:spcPct val="100000"/>
              </a:lnSpc>
              <a:spcBef>
                <a:spcPts val="600"/>
              </a:spcBef>
              <a:spcAft>
                <a:spcPct val="0"/>
              </a:spcAft>
              <a:buClr>
                <a:srgbClr val="C00000"/>
              </a:buClr>
              <a:buSzTx/>
              <a:buFont typeface="Wingdings" pitchFamily="2" charset="2"/>
              <a:buChar char="§"/>
              <a:tabLst/>
              <a:defRPr/>
            </a:pPr>
            <a:r>
              <a:rPr kumimoji="0" 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Concentration of varieties has increased, 50% of the world’s plantings are now done with 16 varieties</a:t>
            </a:r>
          </a:p>
          <a:p>
            <a:pPr marL="225425" marR="0" lvl="0" indent="-225425" algn="l" defTabSz="914400" rtl="0" eaLnBrk="1" fontAlgn="base" latinLnBrk="0" hangingPunct="1">
              <a:lnSpc>
                <a:spcPct val="100000"/>
              </a:lnSpc>
              <a:spcBef>
                <a:spcPts val="600"/>
              </a:spcBef>
              <a:spcAft>
                <a:spcPct val="0"/>
              </a:spcAft>
              <a:buClr>
                <a:srgbClr val="C00000"/>
              </a:buClr>
              <a:buSzTx/>
              <a:buFont typeface="Wingdings" pitchFamily="2" charset="2"/>
              <a:buChar char="§"/>
              <a:tabLst/>
              <a:defRPr/>
            </a:pPr>
            <a:r>
              <a:rPr kumimoji="0" 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New world wine regions, 7 varieties make up 50% of the plantings</a:t>
            </a:r>
          </a:p>
        </p:txBody>
      </p:sp>
      <p:grpSp>
        <p:nvGrpSpPr>
          <p:cNvPr id="4" name="Group 3">
            <a:extLst>
              <a:ext uri="{FF2B5EF4-FFF2-40B4-BE49-F238E27FC236}">
                <a16:creationId xmlns:a16="http://schemas.microsoft.com/office/drawing/2014/main" id="{19FF3EF0-9292-CCC3-2FAF-E2DE61C29882}"/>
              </a:ext>
            </a:extLst>
          </p:cNvPr>
          <p:cNvGrpSpPr/>
          <p:nvPr/>
        </p:nvGrpSpPr>
        <p:grpSpPr>
          <a:xfrm>
            <a:off x="9161556" y="1555177"/>
            <a:ext cx="2739498" cy="4240590"/>
            <a:chOff x="9404661" y="1658047"/>
            <a:chExt cx="2739498" cy="4240590"/>
          </a:xfrm>
        </p:grpSpPr>
        <p:pic>
          <p:nvPicPr>
            <p:cNvPr id="2" name="Picture 1">
              <a:extLst>
                <a:ext uri="{FF2B5EF4-FFF2-40B4-BE49-F238E27FC236}">
                  <a16:creationId xmlns:a16="http://schemas.microsoft.com/office/drawing/2014/main" id="{DAB70A90-340C-4798-8210-0D5E398B37ED}"/>
                </a:ext>
              </a:extLst>
            </p:cNvPr>
            <p:cNvPicPr>
              <a:picLocks noChangeAspect="1"/>
            </p:cNvPicPr>
            <p:nvPr/>
          </p:nvPicPr>
          <p:blipFill>
            <a:blip r:embed="rId2"/>
            <a:stretch>
              <a:fillRect/>
            </a:stretch>
          </p:blipFill>
          <p:spPr>
            <a:xfrm>
              <a:off x="9404661" y="1658047"/>
              <a:ext cx="2739498" cy="3840480"/>
            </a:xfrm>
            <a:prstGeom prst="rect">
              <a:avLst/>
            </a:prstGeom>
          </p:spPr>
        </p:pic>
        <p:sp>
          <p:nvSpPr>
            <p:cNvPr id="7" name="TextBox 6">
              <a:extLst>
                <a:ext uri="{FF2B5EF4-FFF2-40B4-BE49-F238E27FC236}">
                  <a16:creationId xmlns:a16="http://schemas.microsoft.com/office/drawing/2014/main" id="{18BE829B-DC23-4110-9913-77AA5E048DFF}"/>
                </a:ext>
              </a:extLst>
            </p:cNvPr>
            <p:cNvSpPr txBox="1"/>
            <p:nvPr/>
          </p:nvSpPr>
          <p:spPr>
            <a:xfrm>
              <a:off x="10068928" y="5498527"/>
              <a:ext cx="1410964"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Arial" pitchFamily="34" charset="0"/>
                </a:rPr>
                <a:t>1990-2020</a:t>
              </a:r>
            </a:p>
          </p:txBody>
        </p:sp>
      </p:grpSp>
      <p:sp>
        <p:nvSpPr>
          <p:cNvPr id="5" name="Text Box 2">
            <a:extLst>
              <a:ext uri="{FF2B5EF4-FFF2-40B4-BE49-F238E27FC236}">
                <a16:creationId xmlns:a16="http://schemas.microsoft.com/office/drawing/2014/main" id="{9A851043-F362-E34C-471F-0955B0BCC790}"/>
              </a:ext>
            </a:extLst>
          </p:cNvPr>
          <p:cNvSpPr txBox="1">
            <a:spLocks noChangeArrowheads="1"/>
          </p:cNvSpPr>
          <p:nvPr/>
        </p:nvSpPr>
        <p:spPr bwMode="auto">
          <a:xfrm>
            <a:off x="289035" y="91440"/>
            <a:ext cx="11613930" cy="83099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itchFamily="34" charset="0"/>
                <a:ea typeface="+mn-ea"/>
                <a:cs typeface="Arial" pitchFamily="34" charset="0"/>
              </a:rPr>
              <a:t>Climate Change and Grapevine Diversity</a:t>
            </a:r>
          </a:p>
        </p:txBody>
      </p:sp>
    </p:spTree>
    <p:extLst>
      <p:ext uri="{BB962C8B-B14F-4D97-AF65-F5344CB8AC3E}">
        <p14:creationId xmlns:p14="http://schemas.microsoft.com/office/powerpoint/2010/main" val="75882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E5F5814-5A50-0632-1CE0-0F931C098792}"/>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800" dirty="0"/>
              <a:t>W</a:t>
            </a:r>
            <a:r>
              <a:rPr lang="en-US" sz="4800" dirty="0">
                <a:effectLst/>
              </a:rPr>
              <a:t>hat is a viticultural bioclimatic index?</a:t>
            </a:r>
            <a:endParaRPr lang="en-US" sz="4800" dirty="0"/>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lein air, arbre, ciel, plante&#10;&#10;Description générée automatiquement">
            <a:extLst>
              <a:ext uri="{FF2B5EF4-FFF2-40B4-BE49-F238E27FC236}">
                <a16:creationId xmlns:a16="http://schemas.microsoft.com/office/drawing/2014/main" id="{CE939C73-0345-4C2E-4542-CABB778F37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854" b="235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85165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1F61012E-864A-C9CF-EDA5-83CBEC637F19}"/>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kern="1200">
                <a:solidFill>
                  <a:schemeClr val="tx1"/>
                </a:solidFill>
                <a:latin typeface="+mj-lt"/>
                <a:ea typeface="+mj-ea"/>
                <a:cs typeface="+mj-cs"/>
              </a:rPr>
              <a:t>Spatial variation in viticultural potentialities and limitations in Western United States</a:t>
            </a:r>
          </a:p>
          <a:p>
            <a:pPr>
              <a:lnSpc>
                <a:spcPct val="90000"/>
              </a:lnSpc>
              <a:spcBef>
                <a:spcPct val="0"/>
              </a:spcBef>
              <a:spcAft>
                <a:spcPts val="600"/>
              </a:spcAft>
            </a:pPr>
            <a:endParaRPr lang="en-US" sz="3000" kern="1200">
              <a:solidFill>
                <a:schemeClr val="tx1"/>
              </a:solidFill>
              <a:latin typeface="+mj-lt"/>
              <a:ea typeface="+mj-ea"/>
              <a:cs typeface="+mj-cs"/>
            </a:endParaRPr>
          </a:p>
          <a:p>
            <a:pPr>
              <a:lnSpc>
                <a:spcPct val="90000"/>
              </a:lnSpc>
              <a:spcBef>
                <a:spcPct val="0"/>
              </a:spcBef>
              <a:spcAft>
                <a:spcPts val="600"/>
              </a:spcAft>
            </a:pPr>
            <a:r>
              <a:rPr lang="en-US" sz="3000" kern="1200">
                <a:solidFill>
                  <a:schemeClr val="tx1"/>
                </a:solidFill>
                <a:latin typeface="+mj-lt"/>
                <a:ea typeface="+mj-ea"/>
                <a:cs typeface="+mj-cs"/>
              </a:rPr>
              <a:t>(Jones et al., 2010)</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descr="Une image contenant texte, carte&#10;&#10;Description générée automatiquement">
            <a:extLst>
              <a:ext uri="{FF2B5EF4-FFF2-40B4-BE49-F238E27FC236}">
                <a16:creationId xmlns:a16="http://schemas.microsoft.com/office/drawing/2014/main" id="{A9D02DFB-047F-0221-F1A7-FFE153BE7DC6}"/>
              </a:ext>
            </a:extLst>
          </p:cNvPr>
          <p:cNvPicPr>
            <a:picLocks noChangeAspect="1"/>
          </p:cNvPicPr>
          <p:nvPr/>
        </p:nvPicPr>
        <p:blipFill>
          <a:blip r:embed="rId2"/>
          <a:stretch>
            <a:fillRect/>
          </a:stretch>
        </p:blipFill>
        <p:spPr>
          <a:xfrm>
            <a:off x="5414356" y="805861"/>
            <a:ext cx="6408836" cy="5095025"/>
          </a:xfrm>
          <a:prstGeom prst="rect">
            <a:avLst/>
          </a:prstGeom>
        </p:spPr>
      </p:pic>
    </p:spTree>
    <p:extLst>
      <p:ext uri="{BB962C8B-B14F-4D97-AF65-F5344CB8AC3E}">
        <p14:creationId xmlns:p14="http://schemas.microsoft.com/office/powerpoint/2010/main" val="2573769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59FB9C7-855F-E9A5-B0D2-D69CE0B5EC51}"/>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800" dirty="0"/>
              <a:t>Can we draw lessons from old world wine regions?</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fruit, raisin, Fruit sans pépins, Feuilles de vigne&#10;&#10;Description générée automatiquement">
            <a:extLst>
              <a:ext uri="{FF2B5EF4-FFF2-40B4-BE49-F238E27FC236}">
                <a16:creationId xmlns:a16="http://schemas.microsoft.com/office/drawing/2014/main" id="{04642C1B-FFAE-37A8-CAC3-629D61584A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356" r="132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6152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301819-8C3B-501A-0654-67A0A90C3D4B}"/>
              </a:ext>
            </a:extLst>
          </p:cNvPr>
          <p:cNvSpPr>
            <a:spLocks noGrp="1"/>
          </p:cNvSpPr>
          <p:nvPr>
            <p:ph type="title"/>
          </p:nvPr>
        </p:nvSpPr>
        <p:spPr/>
        <p:txBody>
          <a:bodyPr/>
          <a:lstStyle/>
          <a:p>
            <a:r>
              <a:rPr lang="en-GB" dirty="0"/>
              <a:t>Finding a suitable variety</a:t>
            </a:r>
          </a:p>
        </p:txBody>
      </p:sp>
      <p:pic>
        <p:nvPicPr>
          <p:cNvPr id="4" name="Image 3">
            <a:extLst>
              <a:ext uri="{FF2B5EF4-FFF2-40B4-BE49-F238E27FC236}">
                <a16:creationId xmlns:a16="http://schemas.microsoft.com/office/drawing/2014/main" id="{D4564A54-5CD7-1029-9DC3-10430D3733F6}"/>
              </a:ext>
            </a:extLst>
          </p:cNvPr>
          <p:cNvPicPr>
            <a:picLocks noChangeAspect="1"/>
          </p:cNvPicPr>
          <p:nvPr/>
        </p:nvPicPr>
        <p:blipFill>
          <a:blip r:embed="rId2"/>
          <a:stretch>
            <a:fillRect/>
          </a:stretch>
        </p:blipFill>
        <p:spPr>
          <a:xfrm>
            <a:off x="3489628" y="1690688"/>
            <a:ext cx="7590183" cy="4993541"/>
          </a:xfrm>
          <a:prstGeom prst="rect">
            <a:avLst/>
          </a:prstGeom>
        </p:spPr>
      </p:pic>
      <p:sp>
        <p:nvSpPr>
          <p:cNvPr id="5" name="ZoneTexte 4">
            <a:extLst>
              <a:ext uri="{FF2B5EF4-FFF2-40B4-BE49-F238E27FC236}">
                <a16:creationId xmlns:a16="http://schemas.microsoft.com/office/drawing/2014/main" id="{BC7489D3-9AA3-C82E-B63B-713444CBFDAB}"/>
              </a:ext>
            </a:extLst>
          </p:cNvPr>
          <p:cNvSpPr txBox="1"/>
          <p:nvPr/>
        </p:nvSpPr>
        <p:spPr>
          <a:xfrm>
            <a:off x="651510" y="3429000"/>
            <a:ext cx="2521458" cy="923330"/>
          </a:xfrm>
          <a:prstGeom prst="rect">
            <a:avLst/>
          </a:prstGeom>
          <a:noFill/>
        </p:spPr>
        <p:txBody>
          <a:bodyPr wrap="square">
            <a:spAutoFit/>
          </a:bodyPr>
          <a:lstStyle/>
          <a:p>
            <a:r>
              <a:rPr lang="en-US" dirty="0"/>
              <a:t>Timing of ripening is key in the production of high-quality wines</a:t>
            </a:r>
            <a:endParaRPr lang="fr-FR" dirty="0"/>
          </a:p>
        </p:txBody>
      </p:sp>
    </p:spTree>
    <p:extLst>
      <p:ext uri="{BB962C8B-B14F-4D97-AF65-F5344CB8AC3E}">
        <p14:creationId xmlns:p14="http://schemas.microsoft.com/office/powerpoint/2010/main" val="1008591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3D11C-4DEC-390B-0731-708E294A56B1}"/>
              </a:ext>
            </a:extLst>
          </p:cNvPr>
          <p:cNvSpPr>
            <a:spLocks noGrp="1"/>
          </p:cNvSpPr>
          <p:nvPr>
            <p:ph type="title"/>
          </p:nvPr>
        </p:nvSpPr>
        <p:spPr/>
        <p:txBody>
          <a:bodyPr>
            <a:normAutofit/>
          </a:bodyPr>
          <a:lstStyle/>
          <a:p>
            <a:r>
              <a:rPr lang="en-US" dirty="0"/>
              <a:t>Classification of varieties according to their heat requirements </a:t>
            </a:r>
            <a:r>
              <a:rPr lang="en-US" sz="1200" dirty="0"/>
              <a:t>(Parker et al., 2013, 2020)</a:t>
            </a:r>
            <a:endParaRPr lang="en-US" dirty="0"/>
          </a:p>
        </p:txBody>
      </p:sp>
      <p:pic>
        <p:nvPicPr>
          <p:cNvPr id="4" name="Image 3">
            <a:extLst>
              <a:ext uri="{FF2B5EF4-FFF2-40B4-BE49-F238E27FC236}">
                <a16:creationId xmlns:a16="http://schemas.microsoft.com/office/drawing/2014/main" id="{B0F90AED-B093-5FB9-AC74-81E142A12238}"/>
              </a:ext>
            </a:extLst>
          </p:cNvPr>
          <p:cNvPicPr>
            <a:picLocks noChangeAspect="1"/>
          </p:cNvPicPr>
          <p:nvPr/>
        </p:nvPicPr>
        <p:blipFill>
          <a:blip r:embed="rId2"/>
          <a:stretch>
            <a:fillRect/>
          </a:stretch>
        </p:blipFill>
        <p:spPr>
          <a:xfrm>
            <a:off x="1827859" y="1821661"/>
            <a:ext cx="8077200" cy="4524375"/>
          </a:xfrm>
          <a:prstGeom prst="rect">
            <a:avLst/>
          </a:prstGeom>
        </p:spPr>
      </p:pic>
      <p:sp>
        <p:nvSpPr>
          <p:cNvPr id="6" name="Rectangle 5">
            <a:extLst>
              <a:ext uri="{FF2B5EF4-FFF2-40B4-BE49-F238E27FC236}">
                <a16:creationId xmlns:a16="http://schemas.microsoft.com/office/drawing/2014/main" id="{5557F204-C84A-1886-0B68-9DDF3216794F}"/>
              </a:ext>
            </a:extLst>
          </p:cNvPr>
          <p:cNvSpPr/>
          <p:nvPr/>
        </p:nvSpPr>
        <p:spPr>
          <a:xfrm>
            <a:off x="3711442" y="6346037"/>
            <a:ext cx="5889813"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0000"/>
                </a:solidFill>
                <a:effectLst/>
                <a:uLnTx/>
                <a:uFillTx/>
              </a:rPr>
              <a:t>Heat requirements</a:t>
            </a:r>
            <a:endParaRPr kumimoji="0" lang="en-US" sz="1400" b="0" i="1" u="none" strike="noStrike" kern="0" cap="none" spc="0" normalizeH="0" baseline="0" noProof="0" dirty="0">
              <a:ln>
                <a:noFill/>
              </a:ln>
              <a:solidFill>
                <a:prstClr val="black"/>
              </a:solidFill>
              <a:effectLst/>
              <a:uLnTx/>
              <a:uFillTx/>
            </a:endParaRPr>
          </a:p>
        </p:txBody>
      </p:sp>
      <p:pic>
        <p:nvPicPr>
          <p:cNvPr id="11" name="Picture 6" descr="http://vinotinto-blog.typepad.com/.a/6a0128756ef4c6970c0133f03707fd970b-pi">
            <a:extLst>
              <a:ext uri="{FF2B5EF4-FFF2-40B4-BE49-F238E27FC236}">
                <a16:creationId xmlns:a16="http://schemas.microsoft.com/office/drawing/2014/main" id="{65B865EE-9602-254C-3682-A392A97EFB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4874" y="3439197"/>
            <a:ext cx="1584325" cy="118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a:extLst>
              <a:ext uri="{FF2B5EF4-FFF2-40B4-BE49-F238E27FC236}">
                <a16:creationId xmlns:a16="http://schemas.microsoft.com/office/drawing/2014/main" id="{64A81ED1-C840-B3D7-F992-97C1C81862C3}"/>
              </a:ext>
            </a:extLst>
          </p:cNvPr>
          <p:cNvSpPr txBox="1">
            <a:spLocks noChangeArrowheads="1"/>
          </p:cNvSpPr>
          <p:nvPr/>
        </p:nvSpPr>
        <p:spPr bwMode="auto">
          <a:xfrm>
            <a:off x="4057832" y="3000546"/>
            <a:ext cx="1296988" cy="296863"/>
          </a:xfrm>
          <a:prstGeom prst="rect">
            <a:avLst/>
          </a:prstGeom>
          <a:solidFill>
            <a:sysClr val="windowText" lastClr="000000"/>
          </a:solidFill>
          <a:ln w="9525" algn="ctr">
            <a:solidFill>
              <a:sysClr val="windowText" lastClr="000000"/>
            </a:solidFill>
            <a:miter lim="800000"/>
            <a:headEnd/>
            <a:tailEnd/>
          </a:ln>
        </p:spPr>
        <p:txBody>
          <a:bodyPr>
            <a:spAutoFit/>
          </a:bodyPr>
          <a:lstStyle>
            <a:lvl1pPr marL="342900" indent="-3429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342900" marR="0" lvl="0" indent="-342900" algn="ctr" defTabSz="914400" eaLnBrk="1" fontAlgn="auto" latinLnBrk="0" hangingPunct="1">
              <a:lnSpc>
                <a:spcPct val="80000"/>
              </a:lnSpc>
              <a:spcBef>
                <a:spcPct val="5000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Light" panose="020F0302020204030204"/>
              </a:rPr>
              <a:t>Flowering</a:t>
            </a:r>
          </a:p>
        </p:txBody>
      </p:sp>
      <p:pic>
        <p:nvPicPr>
          <p:cNvPr id="13" name="Picture 8" descr="http://winediariesbykaren.files.wordpress.com/2011/09/ksm_81281.jpg">
            <a:extLst>
              <a:ext uri="{FF2B5EF4-FFF2-40B4-BE49-F238E27FC236}">
                <a16:creationId xmlns:a16="http://schemas.microsoft.com/office/drawing/2014/main" id="{1472BF62-2EA9-0E89-4DBE-4EA79806D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239" y="3129732"/>
            <a:ext cx="1296987"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C:\Users\Etienne\Desktop\Shiraz.jpg">
            <a:extLst>
              <a:ext uri="{FF2B5EF4-FFF2-40B4-BE49-F238E27FC236}">
                <a16:creationId xmlns:a16="http://schemas.microsoft.com/office/drawing/2014/main" id="{F5FF7517-D99E-7C3A-959C-22AAC3F89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0131" y="3056892"/>
            <a:ext cx="136842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a:extLst>
              <a:ext uri="{FF2B5EF4-FFF2-40B4-BE49-F238E27FC236}">
                <a16:creationId xmlns:a16="http://schemas.microsoft.com/office/drawing/2014/main" id="{9D22B3D1-D772-D233-6D57-C8A7427AFAB5}"/>
              </a:ext>
            </a:extLst>
          </p:cNvPr>
          <p:cNvSpPr txBox="1">
            <a:spLocks noChangeArrowheads="1"/>
          </p:cNvSpPr>
          <p:nvPr/>
        </p:nvSpPr>
        <p:spPr bwMode="auto">
          <a:xfrm>
            <a:off x="6107648" y="2703683"/>
            <a:ext cx="1296988" cy="296863"/>
          </a:xfrm>
          <a:prstGeom prst="rect">
            <a:avLst/>
          </a:prstGeom>
          <a:solidFill>
            <a:sysClr val="window" lastClr="FFFFFF">
              <a:lumMod val="75000"/>
            </a:sysClr>
          </a:solidFill>
          <a:ln w="9525" algn="ctr">
            <a:solidFill>
              <a:sysClr val="windowText" lastClr="000000"/>
            </a:solidFill>
            <a:miter lim="800000"/>
            <a:headEnd/>
            <a:tailEnd/>
          </a:ln>
        </p:spPr>
        <p:txBody>
          <a:bodyPr>
            <a:spAutoFit/>
          </a:bodyPr>
          <a:lstStyle>
            <a:lvl1pPr marL="342900" indent="-3429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342900" marR="0" lvl="0" indent="-342900" algn="ctr" defTabSz="914400" eaLnBrk="1" fontAlgn="auto" latinLnBrk="0" hangingPunct="1">
              <a:lnSpc>
                <a:spcPct val="80000"/>
              </a:lnSpc>
              <a:spcBef>
                <a:spcPct val="500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Light" panose="020F0302020204030204"/>
              </a:rPr>
              <a:t> Veraison</a:t>
            </a:r>
          </a:p>
        </p:txBody>
      </p:sp>
      <p:sp>
        <p:nvSpPr>
          <p:cNvPr id="16" name="Text Box 5">
            <a:extLst>
              <a:ext uri="{FF2B5EF4-FFF2-40B4-BE49-F238E27FC236}">
                <a16:creationId xmlns:a16="http://schemas.microsoft.com/office/drawing/2014/main" id="{FA3A3ACC-A011-2605-6A82-EF741651875C}"/>
              </a:ext>
            </a:extLst>
          </p:cNvPr>
          <p:cNvSpPr txBox="1">
            <a:spLocks noChangeArrowheads="1"/>
          </p:cNvSpPr>
          <p:nvPr/>
        </p:nvSpPr>
        <p:spPr bwMode="auto">
          <a:xfrm>
            <a:off x="8243049" y="2663730"/>
            <a:ext cx="1296988" cy="296863"/>
          </a:xfrm>
          <a:prstGeom prst="rect">
            <a:avLst/>
          </a:prstGeom>
          <a:solidFill>
            <a:sysClr val="windowText" lastClr="000000">
              <a:lumMod val="65000"/>
              <a:lumOff val="35000"/>
            </a:sysClr>
          </a:solidFill>
          <a:ln w="9525" algn="ctr">
            <a:noFill/>
            <a:miter lim="800000"/>
            <a:headEnd/>
            <a:tailEnd/>
          </a:ln>
        </p:spPr>
        <p:txBody>
          <a:bodyPr>
            <a:spAutoFit/>
          </a:bodyPr>
          <a:lstStyle>
            <a:lvl1pPr marL="342900" indent="-3429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342900" marR="0" lvl="0" indent="-342900" algn="ctr" defTabSz="914400" eaLnBrk="1" fontAlgn="auto" latinLnBrk="0" hangingPunct="1">
              <a:lnSpc>
                <a:spcPct val="80000"/>
              </a:lnSpc>
              <a:spcBef>
                <a:spcPct val="5000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Light" panose="020F0302020204030204"/>
              </a:rPr>
              <a:t>Harvest</a:t>
            </a:r>
          </a:p>
        </p:txBody>
      </p:sp>
    </p:spTree>
    <p:extLst>
      <p:ext uri="{BB962C8B-B14F-4D97-AF65-F5344CB8AC3E}">
        <p14:creationId xmlns:p14="http://schemas.microsoft.com/office/powerpoint/2010/main" val="3960133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6AD65C7-2F61-3D7D-5CC3-827868C1154A}"/>
              </a:ext>
            </a:extLst>
          </p:cNvPr>
          <p:cNvSpPr>
            <a:spLocks noGrp="1"/>
          </p:cNvSpPr>
          <p:nvPr>
            <p:ph type="title"/>
          </p:nvPr>
        </p:nvSpPr>
        <p:spPr>
          <a:xfrm>
            <a:off x="890338" y="640080"/>
            <a:ext cx="3734014" cy="3566160"/>
          </a:xfrm>
        </p:spPr>
        <p:txBody>
          <a:bodyPr vert="horz" lIns="91440" tIns="45720" rIns="91440" bIns="45720" rtlCol="0" anchor="b">
            <a:noAutofit/>
          </a:bodyPr>
          <a:lstStyle/>
          <a:p>
            <a:r>
              <a:rPr lang="en-US" sz="4800" dirty="0"/>
              <a:t>What are the challenges with a changing c</a:t>
            </a:r>
            <a:r>
              <a:rPr lang="en-US" sz="4800" dirty="0">
                <a:effectLst/>
              </a:rPr>
              <a:t>limate?</a:t>
            </a:r>
            <a:endParaRPr lang="en-US" sz="4800" dirty="0"/>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F21BAA1D-94F5-960B-9766-01C0C2DACFAF}"/>
              </a:ext>
            </a:extLst>
          </p:cNvPr>
          <p:cNvPicPr>
            <a:picLocks noGrp="1" noChangeAspect="1"/>
          </p:cNvPicPr>
          <p:nvPr>
            <p:ph idx="1"/>
          </p:nvPr>
        </p:nvPicPr>
        <p:blipFill rotWithShape="1">
          <a:blip r:embed="rId2"/>
          <a:srcRect t="2522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54729434"/>
      </p:ext>
    </p:extLst>
  </p:cSld>
  <p:clrMapOvr>
    <a:masterClrMapping/>
  </p:clrMapOvr>
</p:sld>
</file>

<file path=ppt/theme/theme1.xml><?xml version="1.0" encoding="utf-8"?>
<a:theme xmlns:a="http://schemas.openxmlformats.org/drawingml/2006/main" name="Thème Office">
  <a:themeElements>
    <a:clrScheme name="Vert jaun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114</TotalTime>
  <Words>872</Words>
  <Application>Microsoft Office PowerPoint</Application>
  <PresentationFormat>Widescreen</PresentationFormat>
  <Paragraphs>163</Paragraphs>
  <Slides>31</Slides>
  <Notes>8</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31</vt:i4>
      </vt:variant>
    </vt:vector>
  </HeadingPairs>
  <TitlesOfParts>
    <vt:vector size="45" baseType="lpstr">
      <vt:lpstr>Arial</vt:lpstr>
      <vt:lpstr>Calibri</vt:lpstr>
      <vt:lpstr>Calibri Light</vt:lpstr>
      <vt:lpstr>Harding</vt:lpstr>
      <vt:lpstr>Myriad Pro Light</vt:lpstr>
      <vt:lpstr>Times New Roman</vt:lpstr>
      <vt:lpstr>Wingdings</vt:lpstr>
      <vt:lpstr>Thème Office</vt:lpstr>
      <vt:lpstr>5_Blank</vt:lpstr>
      <vt:lpstr>7_Blank</vt:lpstr>
      <vt:lpstr>19_Office Theme</vt:lpstr>
      <vt:lpstr>10_Office Theme</vt:lpstr>
      <vt:lpstr>4_Blank</vt:lpstr>
      <vt:lpstr>8_Office Theme</vt:lpstr>
      <vt:lpstr>PowerPoint Presentation</vt:lpstr>
      <vt:lpstr>What is a climate analogue ?</vt:lpstr>
      <vt:lpstr>What are the main climate types?</vt:lpstr>
      <vt:lpstr>What is a viticultural bioclimatic index?</vt:lpstr>
      <vt:lpstr>PowerPoint Presentation</vt:lpstr>
      <vt:lpstr>Can we draw lessons from old world wine regions?</vt:lpstr>
      <vt:lpstr>Finding a suitable variety</vt:lpstr>
      <vt:lpstr>Classification of varieties according to their heat requirements (Parker et al., 2013, 2020)</vt:lpstr>
      <vt:lpstr>What are the challenges with a changing climate?</vt:lpstr>
      <vt:lpstr>Climate change in the wine sector</vt:lpstr>
      <vt:lpstr>Climate change in the wine sector</vt:lpstr>
      <vt:lpstr>Climate change in the wine sector</vt:lpstr>
      <vt:lpstr>Climate change related impacts</vt:lpstr>
      <vt:lpstr>How can we understand future impacts?</vt:lpstr>
      <vt:lpstr>Climate change impacts and adaptations of wine production (Van Leeuwen et al., 2024)</vt:lpstr>
      <vt:lpstr>Do we need to review bioclimatic indices ?</vt:lpstr>
      <vt:lpstr>Can we draw lessons from new world wine regions?</vt:lpstr>
      <vt:lpstr>PowerPoint Presentation</vt:lpstr>
      <vt:lpstr>Global geography of Chenin</vt:lpstr>
      <vt:lpstr>Farming lessons from South Africa</vt:lpstr>
      <vt:lpstr>Common garden experiments</vt:lpstr>
      <vt:lpstr>Are there winners and losers with climate change?</vt:lpstr>
      <vt:lpstr>Climate change is expected to alter significantly the geography of wine producing regions (Hannah et al., 2013)</vt:lpstr>
      <vt:lpstr>Exemple of Okanagan Valley, Canada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GROUPE 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Etienne NEETHLING</dc:creator>
  <cp:lastModifiedBy>Anonymous</cp:lastModifiedBy>
  <cp:revision>4</cp:revision>
  <dcterms:created xsi:type="dcterms:W3CDTF">2024-03-28T07:40:36Z</dcterms:created>
  <dcterms:modified xsi:type="dcterms:W3CDTF">2024-03-28T16:12:29Z</dcterms:modified>
</cp:coreProperties>
</file>